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35" r:id="rId33"/>
    <p:sldId id="312" r:id="rId34"/>
    <p:sldId id="314" r:id="rId35"/>
    <p:sldId id="334" r:id="rId36"/>
    <p:sldId id="316" r:id="rId37"/>
    <p:sldId id="317" r:id="rId38"/>
    <p:sldId id="294" r:id="rId39"/>
    <p:sldId id="296" r:id="rId40"/>
    <p:sldId id="336" r:id="rId41"/>
    <p:sldId id="337" r:id="rId42"/>
    <p:sldId id="319" r:id="rId43"/>
    <p:sldId id="321" r:id="rId44"/>
    <p:sldId id="322" r:id="rId45"/>
    <p:sldId id="323" r:id="rId46"/>
    <p:sldId id="338"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75"/>
    <p:restoredTop sz="96921"/>
  </p:normalViewPr>
  <p:slideViewPr>
    <p:cSldViewPr snapToGrid="0" snapToObjects="1">
      <p:cViewPr varScale="1">
        <p:scale>
          <a:sx n="150" d="100"/>
          <a:sy n="150" d="100"/>
        </p:scale>
        <p:origin x="97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55907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Steven L. Stolze</a:t>
            </a:r>
          </a:p>
          <a:p>
            <a:r>
              <a:rPr lang="en-US" dirty="0">
                <a:solidFill>
                  <a:schemeClr val="bg2"/>
                </a:solidFill>
                <a:latin typeface="Abadi" panose="020B0604020104020204" pitchFamily="34" charset="0"/>
                <a:ea typeface="SF Pro" pitchFamily="2" charset="0"/>
                <a:cs typeface="SF Pro" pitchFamily="2" charset="0"/>
              </a:rPr>
              <a:t>5 December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 y="1291082"/>
            <a:ext cx="5794271" cy="3811587"/>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a:rPr>
              <a:t>1. Get Response from HTML</a:t>
            </a:r>
          </a:p>
          <a:p>
            <a:pPr>
              <a:lnSpc>
                <a:spcPct val="100000"/>
              </a:lnSpc>
              <a:spcBef>
                <a:spcPts val="1400"/>
              </a:spcBef>
            </a:pPr>
            <a:r>
              <a:rPr lang="en-US" sz="1600" dirty="0">
                <a:solidFill>
                  <a:schemeClr val="accent3">
                    <a:lumMod val="25000"/>
                  </a:schemeClr>
                </a:solidFill>
                <a:latin typeface="Abadi"/>
              </a:rPr>
              <a:t>2. Assign response as Object</a:t>
            </a:r>
          </a:p>
          <a:p>
            <a:pPr>
              <a:lnSpc>
                <a:spcPct val="100000"/>
              </a:lnSpc>
              <a:spcBef>
                <a:spcPts val="1400"/>
              </a:spcBef>
            </a:pPr>
            <a:r>
              <a:rPr lang="en-US" sz="1600" dirty="0">
                <a:solidFill>
                  <a:schemeClr val="accent3">
                    <a:lumMod val="25000"/>
                  </a:schemeClr>
                </a:solidFill>
                <a:latin typeface="Abadi"/>
              </a:rPr>
              <a:t>3. Create Beautiful Soup Object</a:t>
            </a:r>
          </a:p>
          <a:p>
            <a:pPr>
              <a:lnSpc>
                <a:spcPct val="100000"/>
              </a:lnSpc>
              <a:spcBef>
                <a:spcPts val="1400"/>
              </a:spcBef>
            </a:pPr>
            <a:r>
              <a:rPr lang="en-US" sz="1600" dirty="0">
                <a:solidFill>
                  <a:schemeClr val="accent3">
                    <a:lumMod val="25000"/>
                  </a:schemeClr>
                </a:solidFill>
                <a:latin typeface="Abadi"/>
              </a:rPr>
              <a:t>4. Find Tables</a:t>
            </a:r>
          </a:p>
          <a:p>
            <a:pPr>
              <a:lnSpc>
                <a:spcPct val="100000"/>
              </a:lnSpc>
              <a:spcBef>
                <a:spcPts val="1400"/>
              </a:spcBef>
            </a:pPr>
            <a:r>
              <a:rPr lang="en-US" sz="1600" dirty="0">
                <a:solidFill>
                  <a:schemeClr val="accent3">
                    <a:lumMod val="25000"/>
                  </a:schemeClr>
                </a:solidFill>
                <a:latin typeface="Abadi"/>
              </a:rPr>
              <a:t>5. Get column names</a:t>
            </a:r>
          </a:p>
          <a:p>
            <a:pPr>
              <a:lnSpc>
                <a:spcPct val="100000"/>
              </a:lnSpc>
              <a:spcBef>
                <a:spcPts val="1400"/>
              </a:spcBef>
            </a:pPr>
            <a:r>
              <a:rPr lang="en-US" sz="1600" dirty="0">
                <a:solidFill>
                  <a:schemeClr val="accent3">
                    <a:lumMod val="25000"/>
                  </a:schemeClr>
                </a:solidFill>
                <a:latin typeface="Abadi"/>
              </a:rPr>
              <a:t>6. Create dictionary</a:t>
            </a:r>
          </a:p>
          <a:p>
            <a:pPr>
              <a:lnSpc>
                <a:spcPct val="100000"/>
              </a:lnSpc>
              <a:spcBef>
                <a:spcPts val="1400"/>
              </a:spcBef>
            </a:pPr>
            <a:r>
              <a:rPr lang="en-US" sz="1600" dirty="0">
                <a:solidFill>
                  <a:schemeClr val="accent3">
                    <a:lumMod val="25000"/>
                  </a:schemeClr>
                </a:solidFill>
                <a:latin typeface="Abadi"/>
              </a:rPr>
              <a:t>7. Add data to keys</a:t>
            </a:r>
          </a:p>
          <a:p>
            <a:pPr>
              <a:lnSpc>
                <a:spcPct val="100000"/>
              </a:lnSpc>
              <a:spcBef>
                <a:spcPts val="1400"/>
              </a:spcBef>
            </a:pPr>
            <a:r>
              <a:rPr lang="en-US" sz="1600" dirty="0">
                <a:solidFill>
                  <a:schemeClr val="accent3">
                    <a:lumMod val="25000"/>
                  </a:schemeClr>
                </a:solidFill>
                <a:latin typeface="Abadi"/>
              </a:rPr>
              <a:t>8. Convert </a:t>
            </a:r>
            <a:r>
              <a:rPr lang="en-US" sz="1600" dirty="0" err="1">
                <a:solidFill>
                  <a:schemeClr val="accent3">
                    <a:lumMod val="25000"/>
                  </a:schemeClr>
                </a:solidFill>
                <a:latin typeface="Abadi"/>
              </a:rPr>
              <a:t>dict</a:t>
            </a:r>
            <a:r>
              <a:rPr lang="en-US" sz="1600" dirty="0">
                <a:solidFill>
                  <a:schemeClr val="accent3">
                    <a:lumMod val="25000"/>
                  </a:schemeClr>
                </a:solidFill>
                <a:latin typeface="Abadi"/>
              </a:rPr>
              <a:t> to </a:t>
            </a:r>
            <a:r>
              <a:rPr lang="en-US" sz="1600" dirty="0" err="1">
                <a:solidFill>
                  <a:schemeClr val="accent3">
                    <a:lumMod val="25000"/>
                  </a:schemeClr>
                </a:solidFill>
                <a:latin typeface="Abadi"/>
              </a:rPr>
              <a:t>dataframe</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9. DF to .CSV</a:t>
            </a: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https://</a:t>
            </a:r>
            <a:r>
              <a:rPr lang="en-US" sz="1600" dirty="0" err="1">
                <a:solidFill>
                  <a:schemeClr val="accent3">
                    <a:lumMod val="25000"/>
                  </a:schemeClr>
                </a:solidFill>
                <a:latin typeface="Abadi" panose="020B0604020104020204" pitchFamily="34" charset="0"/>
              </a:rPr>
              <a:t>github.com</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slstolze</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DS_Space_Race_Capstone.git</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2CF94C18-3456-F2F8-5005-275F2FC25642}"/>
              </a:ext>
            </a:extLst>
          </p:cNvPr>
          <p:cNvPicPr>
            <a:picLocks noChangeAspect="1"/>
          </p:cNvPicPr>
          <p:nvPr/>
        </p:nvPicPr>
        <p:blipFill>
          <a:blip r:embed="rId3"/>
          <a:stretch>
            <a:fillRect/>
          </a:stretch>
        </p:blipFill>
        <p:spPr>
          <a:xfrm>
            <a:off x="4226559" y="1291082"/>
            <a:ext cx="7211451" cy="4378708"/>
          </a:xfrm>
          <a:prstGeom prst="rect">
            <a:avLst/>
          </a:prstGeom>
        </p:spPr>
      </p:pic>
      <p:pic>
        <p:nvPicPr>
          <p:cNvPr id="7" name="Picture 6">
            <a:extLst>
              <a:ext uri="{FF2B5EF4-FFF2-40B4-BE49-F238E27FC236}">
                <a16:creationId xmlns:a16="http://schemas.microsoft.com/office/drawing/2014/main" id="{EFD003A4-EBC6-6C98-BE35-B2A515BD4619}"/>
              </a:ext>
            </a:extLst>
          </p:cNvPr>
          <p:cNvPicPr>
            <a:picLocks noChangeAspect="1"/>
          </p:cNvPicPr>
          <p:nvPr/>
        </p:nvPicPr>
        <p:blipFill>
          <a:blip r:embed="rId4"/>
          <a:stretch>
            <a:fillRect/>
          </a:stretch>
        </p:blipFill>
        <p:spPr>
          <a:xfrm>
            <a:off x="6991530" y="3150293"/>
            <a:ext cx="5116681" cy="2875280"/>
          </a:xfrm>
          <a:prstGeom prst="rect">
            <a:avLst/>
          </a:prstGeom>
        </p:spPr>
      </p:pic>
      <p:sp>
        <p:nvSpPr>
          <p:cNvPr id="17" name="Curved Right Arrow 16">
            <a:extLst>
              <a:ext uri="{FF2B5EF4-FFF2-40B4-BE49-F238E27FC236}">
                <a16:creationId xmlns:a16="http://schemas.microsoft.com/office/drawing/2014/main" id="{78AED5C3-B32A-47DD-93A5-A180FA83D563}"/>
              </a:ext>
            </a:extLst>
          </p:cNvPr>
          <p:cNvSpPr/>
          <p:nvPr/>
        </p:nvSpPr>
        <p:spPr>
          <a:xfrm>
            <a:off x="3414133" y="3271943"/>
            <a:ext cx="780171" cy="553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Up Arrow 17">
            <a:extLst>
              <a:ext uri="{FF2B5EF4-FFF2-40B4-BE49-F238E27FC236}">
                <a16:creationId xmlns:a16="http://schemas.microsoft.com/office/drawing/2014/main" id="{8C47A196-73ED-6A7C-96BB-0346814DB4AB}"/>
              </a:ext>
            </a:extLst>
          </p:cNvPr>
          <p:cNvSpPr/>
          <p:nvPr/>
        </p:nvSpPr>
        <p:spPr>
          <a:xfrm>
            <a:off x="6585130" y="4945189"/>
            <a:ext cx="812800" cy="31496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Right Arrow 19">
            <a:extLst>
              <a:ext uri="{FF2B5EF4-FFF2-40B4-BE49-F238E27FC236}">
                <a16:creationId xmlns:a16="http://schemas.microsoft.com/office/drawing/2014/main" id="{63AFB618-EA9E-5719-E89E-C282532E2F1C}"/>
              </a:ext>
            </a:extLst>
          </p:cNvPr>
          <p:cNvSpPr/>
          <p:nvPr/>
        </p:nvSpPr>
        <p:spPr>
          <a:xfrm flipH="1">
            <a:off x="10243941" y="5631624"/>
            <a:ext cx="814576" cy="40163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Right Arrow 18">
            <a:extLst>
              <a:ext uri="{FF2B5EF4-FFF2-40B4-BE49-F238E27FC236}">
                <a16:creationId xmlns:a16="http://schemas.microsoft.com/office/drawing/2014/main" id="{92641BE8-455E-2773-CD45-3681C835E10E}"/>
              </a:ext>
            </a:extLst>
          </p:cNvPr>
          <p:cNvSpPr/>
          <p:nvPr/>
        </p:nvSpPr>
        <p:spPr>
          <a:xfrm flipH="1">
            <a:off x="9772144" y="5290313"/>
            <a:ext cx="814576" cy="553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a:extLst>
              <a:ext uri="{FF2B5EF4-FFF2-40B4-BE49-F238E27FC236}">
                <a16:creationId xmlns:a16="http://schemas.microsoft.com/office/drawing/2014/main" id="{823669E1-37CF-9DEE-C528-F005B9EAE529}"/>
              </a:ext>
            </a:extLst>
          </p:cNvPr>
          <p:cNvSpPr/>
          <p:nvPr/>
        </p:nvSpPr>
        <p:spPr>
          <a:xfrm>
            <a:off x="3416226" y="2017579"/>
            <a:ext cx="780171" cy="553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a:extLst>
              <a:ext uri="{FF2B5EF4-FFF2-40B4-BE49-F238E27FC236}">
                <a16:creationId xmlns:a16="http://schemas.microsoft.com/office/drawing/2014/main" id="{F4D3E982-E0D6-4F05-901B-3D40030A19DF}"/>
              </a:ext>
            </a:extLst>
          </p:cNvPr>
          <p:cNvSpPr/>
          <p:nvPr/>
        </p:nvSpPr>
        <p:spPr>
          <a:xfrm flipH="1">
            <a:off x="6710399" y="1667478"/>
            <a:ext cx="780171" cy="553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a:extLst>
              <a:ext uri="{FF2B5EF4-FFF2-40B4-BE49-F238E27FC236}">
                <a16:creationId xmlns:a16="http://schemas.microsoft.com/office/drawing/2014/main" id="{F9171933-EE2C-6DC9-1B50-7813D1523A74}"/>
              </a:ext>
            </a:extLst>
          </p:cNvPr>
          <p:cNvSpPr/>
          <p:nvPr/>
        </p:nvSpPr>
        <p:spPr>
          <a:xfrm>
            <a:off x="3446388" y="1356996"/>
            <a:ext cx="780171" cy="457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167C4957-55FB-CC73-779B-C1F8A8C6DEB2}"/>
              </a:ext>
            </a:extLst>
          </p:cNvPr>
          <p:cNvSpPr/>
          <p:nvPr/>
        </p:nvSpPr>
        <p:spPr>
          <a:xfrm>
            <a:off x="3930144" y="1291082"/>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477FEC22-ED81-476D-4AFF-613DCD96A97A}"/>
              </a:ext>
            </a:extLst>
          </p:cNvPr>
          <p:cNvSpPr/>
          <p:nvPr/>
        </p:nvSpPr>
        <p:spPr>
          <a:xfrm>
            <a:off x="6544204" y="1634047"/>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5" name="Curved Right Arrow 24">
            <a:extLst>
              <a:ext uri="{FF2B5EF4-FFF2-40B4-BE49-F238E27FC236}">
                <a16:creationId xmlns:a16="http://schemas.microsoft.com/office/drawing/2014/main" id="{08665B93-E22A-20D0-BA9C-AB74649B89DB}"/>
              </a:ext>
            </a:extLst>
          </p:cNvPr>
          <p:cNvSpPr/>
          <p:nvPr/>
        </p:nvSpPr>
        <p:spPr>
          <a:xfrm flipH="1">
            <a:off x="6883717" y="2320479"/>
            <a:ext cx="780171" cy="553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547E4FB6-36B0-5F0B-36BA-D55FAEBACE8D}"/>
              </a:ext>
            </a:extLst>
          </p:cNvPr>
          <p:cNvSpPr/>
          <p:nvPr/>
        </p:nvSpPr>
        <p:spPr>
          <a:xfrm>
            <a:off x="6710399" y="2307310"/>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7" name="Oval 26">
            <a:extLst>
              <a:ext uri="{FF2B5EF4-FFF2-40B4-BE49-F238E27FC236}">
                <a16:creationId xmlns:a16="http://schemas.microsoft.com/office/drawing/2014/main" id="{5768218C-55B9-EF9A-1458-BDBE92E4ECE1}"/>
              </a:ext>
            </a:extLst>
          </p:cNvPr>
          <p:cNvSpPr/>
          <p:nvPr/>
        </p:nvSpPr>
        <p:spPr>
          <a:xfrm>
            <a:off x="3964548" y="1975099"/>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8" name="Oval 27">
            <a:extLst>
              <a:ext uri="{FF2B5EF4-FFF2-40B4-BE49-F238E27FC236}">
                <a16:creationId xmlns:a16="http://schemas.microsoft.com/office/drawing/2014/main" id="{74C9B001-7BB6-D468-8263-C8DC785AA2CB}"/>
              </a:ext>
            </a:extLst>
          </p:cNvPr>
          <p:cNvSpPr/>
          <p:nvPr/>
        </p:nvSpPr>
        <p:spPr>
          <a:xfrm>
            <a:off x="4003178" y="3206356"/>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9" name="Oval 28">
            <a:extLst>
              <a:ext uri="{FF2B5EF4-FFF2-40B4-BE49-F238E27FC236}">
                <a16:creationId xmlns:a16="http://schemas.microsoft.com/office/drawing/2014/main" id="{57C8531D-0E26-D8E9-42BB-12B5F9C62AD8}"/>
              </a:ext>
            </a:extLst>
          </p:cNvPr>
          <p:cNvSpPr/>
          <p:nvPr/>
        </p:nvSpPr>
        <p:spPr>
          <a:xfrm>
            <a:off x="10111861" y="5561471"/>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0" name="Oval 29">
            <a:extLst>
              <a:ext uri="{FF2B5EF4-FFF2-40B4-BE49-F238E27FC236}">
                <a16:creationId xmlns:a16="http://schemas.microsoft.com/office/drawing/2014/main" id="{A08AF9B4-6D5B-733B-CB6B-E349A2E90F24}"/>
              </a:ext>
            </a:extLst>
          </p:cNvPr>
          <p:cNvSpPr/>
          <p:nvPr/>
        </p:nvSpPr>
        <p:spPr>
          <a:xfrm>
            <a:off x="6483600" y="4828292"/>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31" name="Oval 30">
            <a:extLst>
              <a:ext uri="{FF2B5EF4-FFF2-40B4-BE49-F238E27FC236}">
                <a16:creationId xmlns:a16="http://schemas.microsoft.com/office/drawing/2014/main" id="{91BA6EF3-4BD5-5432-FBA9-11D26A8CC80B}"/>
              </a:ext>
            </a:extLst>
          </p:cNvPr>
          <p:cNvSpPr/>
          <p:nvPr/>
        </p:nvSpPr>
        <p:spPr>
          <a:xfrm>
            <a:off x="9640064" y="5260149"/>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2" name="Oval 31">
            <a:extLst>
              <a:ext uri="{FF2B5EF4-FFF2-40B4-BE49-F238E27FC236}">
                <a16:creationId xmlns:a16="http://schemas.microsoft.com/office/drawing/2014/main" id="{BAF6A711-2190-9D3E-74E4-1AC09C3B73E4}"/>
              </a:ext>
            </a:extLst>
          </p:cNvPr>
          <p:cNvSpPr/>
          <p:nvPr/>
        </p:nvSpPr>
        <p:spPr>
          <a:xfrm>
            <a:off x="9208157" y="5774744"/>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5578158"/>
            <a:ext cx="8975652" cy="1279842"/>
          </a:xfrm>
          <a:prstGeom prst="rect">
            <a:avLst/>
          </a:prstGeom>
        </p:spPr>
        <p:txBody>
          <a:bodyPr/>
          <a:lstStyle/>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slstolze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DS_Space_Race_Capstone.git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ounded Rectangle 1">
            <a:extLst>
              <a:ext uri="{FF2B5EF4-FFF2-40B4-BE49-F238E27FC236}">
                <a16:creationId xmlns:a16="http://schemas.microsoft.com/office/drawing/2014/main" id="{70AFB501-5B63-1E48-3169-DEC67E4C3EE3}"/>
              </a:ext>
            </a:extLst>
          </p:cNvPr>
          <p:cNvSpPr/>
          <p:nvPr/>
        </p:nvSpPr>
        <p:spPr>
          <a:xfrm>
            <a:off x="1280160" y="1696720"/>
            <a:ext cx="2499360" cy="843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Check null values</a:t>
            </a:r>
          </a:p>
        </p:txBody>
      </p:sp>
      <p:sp>
        <p:nvSpPr>
          <p:cNvPr id="3" name="Rounded Rectangle 2">
            <a:extLst>
              <a:ext uri="{FF2B5EF4-FFF2-40B4-BE49-F238E27FC236}">
                <a16:creationId xmlns:a16="http://schemas.microsoft.com/office/drawing/2014/main" id="{A1CECE3B-40CC-832D-5550-A7DE5010DF85}"/>
              </a:ext>
            </a:extLst>
          </p:cNvPr>
          <p:cNvSpPr/>
          <p:nvPr/>
        </p:nvSpPr>
        <p:spPr>
          <a:xfrm>
            <a:off x="1280160" y="2688058"/>
            <a:ext cx="2499360" cy="843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Find number of launches for each site</a:t>
            </a:r>
          </a:p>
        </p:txBody>
      </p:sp>
      <p:sp>
        <p:nvSpPr>
          <p:cNvPr id="6" name="Rounded Rectangle 5">
            <a:extLst>
              <a:ext uri="{FF2B5EF4-FFF2-40B4-BE49-F238E27FC236}">
                <a16:creationId xmlns:a16="http://schemas.microsoft.com/office/drawing/2014/main" id="{34A1F6AE-BD15-9BD3-9BF5-20CB698024B8}"/>
              </a:ext>
            </a:extLst>
          </p:cNvPr>
          <p:cNvSpPr/>
          <p:nvPr/>
        </p:nvSpPr>
        <p:spPr>
          <a:xfrm>
            <a:off x="1280160" y="3805079"/>
            <a:ext cx="2499360" cy="843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Find number/occurrence for each orbit type</a:t>
            </a:r>
          </a:p>
        </p:txBody>
      </p:sp>
      <p:sp>
        <p:nvSpPr>
          <p:cNvPr id="7" name="Rounded Rectangle 6">
            <a:extLst>
              <a:ext uri="{FF2B5EF4-FFF2-40B4-BE49-F238E27FC236}">
                <a16:creationId xmlns:a16="http://schemas.microsoft.com/office/drawing/2014/main" id="{BC068984-E93E-4269-0F3F-E264BDCE9F3D}"/>
              </a:ext>
            </a:extLst>
          </p:cNvPr>
          <p:cNvSpPr/>
          <p:nvPr/>
        </p:nvSpPr>
        <p:spPr>
          <a:xfrm>
            <a:off x="6476292" y="1696720"/>
            <a:ext cx="2499360" cy="843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Find number/occurrence for mission outcome of each orbit type</a:t>
            </a:r>
          </a:p>
        </p:txBody>
      </p:sp>
      <p:sp>
        <p:nvSpPr>
          <p:cNvPr id="9" name="Rounded Rectangle 8">
            <a:extLst>
              <a:ext uri="{FF2B5EF4-FFF2-40B4-BE49-F238E27FC236}">
                <a16:creationId xmlns:a16="http://schemas.microsoft.com/office/drawing/2014/main" id="{3D261CE2-DBB2-081A-9CC2-F52CF4A93579}"/>
              </a:ext>
            </a:extLst>
          </p:cNvPr>
          <p:cNvSpPr/>
          <p:nvPr/>
        </p:nvSpPr>
        <p:spPr>
          <a:xfrm>
            <a:off x="6476292" y="2688058"/>
            <a:ext cx="2499360" cy="843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Produce landing outcome label from outcome column</a:t>
            </a:r>
          </a:p>
        </p:txBody>
      </p:sp>
      <p:sp>
        <p:nvSpPr>
          <p:cNvPr id="10" name="Rounded Rectangle 9">
            <a:extLst>
              <a:ext uri="{FF2B5EF4-FFF2-40B4-BE49-F238E27FC236}">
                <a16:creationId xmlns:a16="http://schemas.microsoft.com/office/drawing/2014/main" id="{1EA561F4-1672-3C8C-343D-808686F08B04}"/>
              </a:ext>
            </a:extLst>
          </p:cNvPr>
          <p:cNvSpPr/>
          <p:nvPr/>
        </p:nvSpPr>
        <p:spPr>
          <a:xfrm>
            <a:off x="6476292" y="3805079"/>
            <a:ext cx="2499360" cy="843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Determine success rate</a:t>
            </a:r>
          </a:p>
        </p:txBody>
      </p:sp>
      <p:cxnSp>
        <p:nvCxnSpPr>
          <p:cNvPr id="12" name="Curved Connector 11">
            <a:extLst>
              <a:ext uri="{FF2B5EF4-FFF2-40B4-BE49-F238E27FC236}">
                <a16:creationId xmlns:a16="http://schemas.microsoft.com/office/drawing/2014/main" id="{19EF3BFA-E62E-9941-EF30-AB3F3F3A7642}"/>
              </a:ext>
            </a:extLst>
          </p:cNvPr>
          <p:cNvCxnSpPr>
            <a:cxnSpLocks/>
          </p:cNvCxnSpPr>
          <p:nvPr/>
        </p:nvCxnSpPr>
        <p:spPr>
          <a:xfrm>
            <a:off x="3769996" y="2107252"/>
            <a:ext cx="12700" cy="991338"/>
          </a:xfrm>
          <a:prstGeom prst="curvedConnector3">
            <a:avLst>
              <a:gd name="adj1" fmla="val 5160000"/>
            </a:avLst>
          </a:prstGeom>
          <a:ln w="38100">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AC5B9E0A-9D60-2122-E47D-B04372D25163}"/>
              </a:ext>
            </a:extLst>
          </p:cNvPr>
          <p:cNvCxnSpPr>
            <a:cxnSpLocks/>
          </p:cNvCxnSpPr>
          <p:nvPr/>
        </p:nvCxnSpPr>
        <p:spPr>
          <a:xfrm>
            <a:off x="3776346" y="3235381"/>
            <a:ext cx="12700" cy="991338"/>
          </a:xfrm>
          <a:prstGeom prst="curvedConnector3">
            <a:avLst>
              <a:gd name="adj1" fmla="val 4680000"/>
            </a:avLst>
          </a:prstGeom>
          <a:ln w="38100">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C3370055-D436-3F16-9E8C-B56D4D1CE9DA}"/>
              </a:ext>
            </a:extLst>
          </p:cNvPr>
          <p:cNvCxnSpPr>
            <a:cxnSpLocks/>
            <a:endCxn id="7" idx="1"/>
          </p:cNvCxnSpPr>
          <p:nvPr/>
        </p:nvCxnSpPr>
        <p:spPr>
          <a:xfrm flipV="1">
            <a:off x="3776346" y="2118360"/>
            <a:ext cx="2699946" cy="2468460"/>
          </a:xfrm>
          <a:prstGeom prst="curvedConnector3">
            <a:avLst>
              <a:gd name="adj1" fmla="val 50000"/>
            </a:avLst>
          </a:prstGeom>
          <a:ln w="38100">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A8CAC32-5FC2-F881-CB54-78F93D785D5C}"/>
              </a:ext>
            </a:extLst>
          </p:cNvPr>
          <p:cNvCxnSpPr/>
          <p:nvPr/>
        </p:nvCxnSpPr>
        <p:spPr>
          <a:xfrm>
            <a:off x="8979920" y="1950431"/>
            <a:ext cx="12700" cy="991338"/>
          </a:xfrm>
          <a:prstGeom prst="curvedConnector3">
            <a:avLst>
              <a:gd name="adj1" fmla="val 3640000"/>
            </a:avLst>
          </a:prstGeom>
          <a:ln w="38100">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9456BF2F-8F1F-311A-EE06-2EFAECC68C46}"/>
              </a:ext>
            </a:extLst>
          </p:cNvPr>
          <p:cNvCxnSpPr/>
          <p:nvPr/>
        </p:nvCxnSpPr>
        <p:spPr>
          <a:xfrm>
            <a:off x="8979920" y="3197810"/>
            <a:ext cx="12700" cy="991338"/>
          </a:xfrm>
          <a:prstGeom prst="curvedConnector3">
            <a:avLst>
              <a:gd name="adj1" fmla="val 4040000"/>
            </a:avLst>
          </a:prstGeom>
          <a:ln w="38100">
            <a:solidFill>
              <a:srgbClr val="12161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98257" y="637523"/>
            <a:ext cx="3608896" cy="16909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EDA with Data Visualization</a:t>
            </a:r>
          </a:p>
        </p:txBody>
      </p:sp>
      <p:pic>
        <p:nvPicPr>
          <p:cNvPr id="7" name="Picture 6">
            <a:extLst>
              <a:ext uri="{FF2B5EF4-FFF2-40B4-BE49-F238E27FC236}">
                <a16:creationId xmlns:a16="http://schemas.microsoft.com/office/drawing/2014/main" id="{2ED95915-204D-C439-8200-A114CC44BFE9}"/>
              </a:ext>
            </a:extLst>
          </p:cNvPr>
          <p:cNvPicPr>
            <a:picLocks noChangeAspect="1"/>
          </p:cNvPicPr>
          <p:nvPr/>
        </p:nvPicPr>
        <p:blipFill>
          <a:blip r:embed="rId3"/>
          <a:stretch>
            <a:fillRect/>
          </a:stretch>
        </p:blipFill>
        <p:spPr>
          <a:xfrm>
            <a:off x="5155080" y="329136"/>
            <a:ext cx="2062593" cy="184741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256" y="2474260"/>
            <a:ext cx="3607930" cy="3677158"/>
          </a:xfrm>
          <a:prstGeom prst="rect">
            <a:avLst/>
          </a:prstGeom>
        </p:spPr>
        <p:txBody>
          <a:bodyPr vert="horz" lIns="91440" tIns="45720" rIns="91440" bIns="45720" rtlCol="0" anchor="t">
            <a:normAutofit fontScale="85000" lnSpcReduction="10000"/>
          </a:bodyPr>
          <a:lstStyle/>
          <a:p>
            <a:pPr>
              <a:spcBef>
                <a:spcPts val="1400"/>
              </a:spcBef>
            </a:pPr>
            <a:r>
              <a:rPr lang="en-US" sz="2000" dirty="0">
                <a:solidFill>
                  <a:srgbClr val="FFFFFF"/>
                </a:solidFill>
              </a:rPr>
              <a:t>We explore the patterns between</a:t>
            </a:r>
          </a:p>
          <a:p>
            <a:pPr lvl="1">
              <a:spcBef>
                <a:spcPts val="1400"/>
              </a:spcBef>
            </a:pPr>
            <a:r>
              <a:rPr lang="en-US" sz="1600" dirty="0">
                <a:solidFill>
                  <a:srgbClr val="FFFFFF"/>
                </a:solidFill>
              </a:rPr>
              <a:t>launch site/flight number, </a:t>
            </a:r>
          </a:p>
          <a:p>
            <a:pPr lvl="1">
              <a:spcBef>
                <a:spcPts val="1400"/>
              </a:spcBef>
            </a:pPr>
            <a:r>
              <a:rPr lang="en-US" sz="1600" dirty="0">
                <a:solidFill>
                  <a:srgbClr val="FFFFFF"/>
                </a:solidFill>
              </a:rPr>
              <a:t>launch site/payload </a:t>
            </a:r>
          </a:p>
          <a:p>
            <a:pPr lvl="1">
              <a:spcBef>
                <a:spcPts val="1400"/>
              </a:spcBef>
            </a:pPr>
            <a:r>
              <a:rPr lang="en-US" sz="1600" dirty="0">
                <a:solidFill>
                  <a:srgbClr val="FFFFFF"/>
                </a:solidFill>
              </a:rPr>
              <a:t>Orbit type/Payload</a:t>
            </a:r>
          </a:p>
          <a:p>
            <a:pPr lvl="1">
              <a:spcBef>
                <a:spcPts val="1400"/>
              </a:spcBef>
            </a:pPr>
            <a:r>
              <a:rPr lang="en-US" sz="1600" dirty="0">
                <a:solidFill>
                  <a:srgbClr val="FFFFFF"/>
                </a:solidFill>
              </a:rPr>
              <a:t>Orbit type/Flight Number</a:t>
            </a:r>
          </a:p>
          <a:p>
            <a:pPr>
              <a:spcBef>
                <a:spcPts val="1400"/>
              </a:spcBef>
            </a:pPr>
            <a:r>
              <a:rPr lang="en-US" sz="2000" dirty="0">
                <a:solidFill>
                  <a:srgbClr val="FFFFFF"/>
                </a:solidFill>
              </a:rPr>
              <a:t>We see the success rates by each class of orbit type and the success trend from 2010 to 2020.</a:t>
            </a:r>
          </a:p>
          <a:p>
            <a:pPr>
              <a:spcBef>
                <a:spcPts val="1400"/>
              </a:spcBef>
            </a:pPr>
            <a:endParaRPr lang="en-US" sz="2000" dirty="0">
              <a:solidFill>
                <a:srgbClr val="FFFFFF"/>
              </a:solidFill>
            </a:endParaRPr>
          </a:p>
          <a:p>
            <a:pPr marL="0" indent="0">
              <a:spcBef>
                <a:spcPts val="1400"/>
              </a:spcBef>
              <a:buNone/>
            </a:pPr>
            <a:r>
              <a:rPr lang="en-US" sz="2000" dirty="0">
                <a:solidFill>
                  <a:srgbClr val="FFFFFF"/>
                </a:solidFill>
              </a:rPr>
              <a:t>https://</a:t>
            </a:r>
            <a:r>
              <a:rPr lang="en-US" sz="2000" dirty="0" err="1">
                <a:solidFill>
                  <a:srgbClr val="FFFFFF"/>
                </a:solidFill>
              </a:rPr>
              <a:t>github.com</a:t>
            </a:r>
            <a:r>
              <a:rPr lang="en-US" sz="2000" dirty="0">
                <a:solidFill>
                  <a:srgbClr val="FFFFFF"/>
                </a:solidFill>
              </a:rPr>
              <a:t>/</a:t>
            </a:r>
            <a:r>
              <a:rPr lang="en-US" sz="2000" dirty="0" err="1">
                <a:solidFill>
                  <a:srgbClr val="FFFFFF"/>
                </a:solidFill>
              </a:rPr>
              <a:t>slstolze</a:t>
            </a:r>
            <a:r>
              <a:rPr lang="en-US" sz="2000" dirty="0">
                <a:solidFill>
                  <a:srgbClr val="FFFFFF"/>
                </a:solidFill>
              </a:rPr>
              <a:t>/</a:t>
            </a:r>
            <a:r>
              <a:rPr lang="en-US" sz="2000" dirty="0" err="1">
                <a:solidFill>
                  <a:srgbClr val="FFFFFF"/>
                </a:solidFill>
              </a:rPr>
              <a:t>DS_Space_Race_Capstone.git</a:t>
            </a:r>
            <a:endParaRPr lang="en-US" sz="2000" dirty="0">
              <a:solidFill>
                <a:srgbClr val="FFFFFF"/>
              </a:solidFill>
            </a:endParaRPr>
          </a:p>
        </p:txBody>
      </p:sp>
      <p:pic>
        <p:nvPicPr>
          <p:cNvPr id="9" name="Picture 8">
            <a:extLst>
              <a:ext uri="{FF2B5EF4-FFF2-40B4-BE49-F238E27FC236}">
                <a16:creationId xmlns:a16="http://schemas.microsoft.com/office/drawing/2014/main" id="{E1356FA9-BB07-67AA-8F90-6FD5D1361939}"/>
              </a:ext>
            </a:extLst>
          </p:cNvPr>
          <p:cNvPicPr>
            <a:picLocks noChangeAspect="1"/>
          </p:cNvPicPr>
          <p:nvPr/>
        </p:nvPicPr>
        <p:blipFill>
          <a:blip r:embed="rId4"/>
          <a:stretch>
            <a:fillRect/>
          </a:stretch>
        </p:blipFill>
        <p:spPr>
          <a:xfrm>
            <a:off x="7575784" y="2912841"/>
            <a:ext cx="2062593" cy="1399998"/>
          </a:xfrm>
          <a:prstGeom prst="rect">
            <a:avLst/>
          </a:prstGeom>
        </p:spPr>
      </p:pic>
      <p:pic>
        <p:nvPicPr>
          <p:cNvPr id="2" name="Picture 1">
            <a:extLst>
              <a:ext uri="{FF2B5EF4-FFF2-40B4-BE49-F238E27FC236}">
                <a16:creationId xmlns:a16="http://schemas.microsoft.com/office/drawing/2014/main" id="{019238CD-C661-79A3-BC91-33695197E732}"/>
              </a:ext>
            </a:extLst>
          </p:cNvPr>
          <p:cNvPicPr>
            <a:picLocks noChangeAspect="1"/>
          </p:cNvPicPr>
          <p:nvPr/>
        </p:nvPicPr>
        <p:blipFill>
          <a:blip r:embed="rId5"/>
          <a:stretch>
            <a:fillRect/>
          </a:stretch>
        </p:blipFill>
        <p:spPr>
          <a:xfrm>
            <a:off x="7575784" y="361762"/>
            <a:ext cx="4248944" cy="2390031"/>
          </a:xfrm>
          <a:prstGeom prst="rect">
            <a:avLst/>
          </a:prstGeom>
        </p:spPr>
      </p:pic>
      <p:pic>
        <p:nvPicPr>
          <p:cNvPr id="8" name="Picture 7">
            <a:extLst>
              <a:ext uri="{FF2B5EF4-FFF2-40B4-BE49-F238E27FC236}">
                <a16:creationId xmlns:a16="http://schemas.microsoft.com/office/drawing/2014/main" id="{C34FB7B1-5496-FE00-8517-9F0F0ECB423D}"/>
              </a:ext>
            </a:extLst>
          </p:cNvPr>
          <p:cNvPicPr>
            <a:picLocks noChangeAspect="1"/>
          </p:cNvPicPr>
          <p:nvPr/>
        </p:nvPicPr>
        <p:blipFill>
          <a:blip r:embed="rId6"/>
          <a:stretch>
            <a:fillRect/>
          </a:stretch>
        </p:blipFill>
        <p:spPr>
          <a:xfrm>
            <a:off x="5150500" y="2416330"/>
            <a:ext cx="2062593" cy="1847411"/>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6906" y="6495082"/>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bg1">
                    <a:lumMod val="75000"/>
                    <a:lumOff val="25000"/>
                  </a:schemeClr>
                </a:solidFill>
                <a:latin typeface="+mn-lt"/>
              </a:rPr>
              <a:pPr>
                <a:spcAft>
                  <a:spcPts val="600"/>
                </a:spcAft>
              </a:pPr>
              <a:t>12</a:t>
            </a:fld>
            <a:endParaRPr lang="en-US" sz="1000">
              <a:solidFill>
                <a:schemeClr val="bg1">
                  <a:lumMod val="75000"/>
                  <a:lumOff val="25000"/>
                </a:schemeClr>
              </a:solidFill>
              <a:latin typeface="+mn-lt"/>
            </a:endParaRPr>
          </a:p>
        </p:txBody>
      </p:sp>
      <p:pic>
        <p:nvPicPr>
          <p:cNvPr id="6" name="Picture 5">
            <a:extLst>
              <a:ext uri="{FF2B5EF4-FFF2-40B4-BE49-F238E27FC236}">
                <a16:creationId xmlns:a16="http://schemas.microsoft.com/office/drawing/2014/main" id="{2A5B24DF-4874-404B-9C49-1E0C13E88C83}"/>
              </a:ext>
            </a:extLst>
          </p:cNvPr>
          <p:cNvPicPr>
            <a:picLocks noChangeAspect="1"/>
          </p:cNvPicPr>
          <p:nvPr/>
        </p:nvPicPr>
        <p:blipFill>
          <a:blip r:embed="rId7"/>
          <a:stretch>
            <a:fillRect/>
          </a:stretch>
        </p:blipFill>
        <p:spPr>
          <a:xfrm>
            <a:off x="5112078" y="4517295"/>
            <a:ext cx="6856629" cy="1337041"/>
          </a:xfrm>
          <a:prstGeom prst="rect">
            <a:avLst/>
          </a:prstGeom>
        </p:spPr>
      </p:pic>
    </p:spTree>
    <p:extLst>
      <p:ext uri="{BB962C8B-B14F-4D97-AF65-F5344CB8AC3E}">
        <p14:creationId xmlns:p14="http://schemas.microsoft.com/office/powerpoint/2010/main" val="7799716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queries we performed were:</a:t>
            </a:r>
          </a:p>
          <a:p>
            <a:pPr lvl="1">
              <a:lnSpc>
                <a:spcPct val="100000"/>
              </a:lnSpc>
              <a:spcBef>
                <a:spcPts val="1400"/>
              </a:spcBef>
            </a:pPr>
            <a:r>
              <a:rPr lang="en-US" sz="1200" dirty="0">
                <a:solidFill>
                  <a:schemeClr val="accent3">
                    <a:lumMod val="25000"/>
                  </a:schemeClr>
                </a:solidFill>
                <a:latin typeface="Abadi"/>
              </a:rPr>
              <a:t>Names of launch sites</a:t>
            </a:r>
          </a:p>
          <a:p>
            <a:pPr lvl="1">
              <a:lnSpc>
                <a:spcPct val="100000"/>
              </a:lnSpc>
              <a:spcBef>
                <a:spcPts val="1400"/>
              </a:spcBef>
            </a:pPr>
            <a:r>
              <a:rPr lang="en-US" sz="1200" dirty="0">
                <a:solidFill>
                  <a:schemeClr val="accent3">
                    <a:lumMod val="25000"/>
                  </a:schemeClr>
                </a:solidFill>
                <a:latin typeface="Abadi"/>
              </a:rPr>
              <a:t>Displaying 5 records where launch sites begin with “CCA”</a:t>
            </a:r>
          </a:p>
          <a:p>
            <a:pPr lvl="1">
              <a:lnSpc>
                <a:spcPct val="100000"/>
              </a:lnSpc>
              <a:spcBef>
                <a:spcPts val="1400"/>
              </a:spcBef>
            </a:pPr>
            <a:r>
              <a:rPr lang="en-US" sz="1200" dirty="0">
                <a:solidFill>
                  <a:schemeClr val="accent3">
                    <a:lumMod val="25000"/>
                  </a:schemeClr>
                </a:solidFill>
                <a:latin typeface="Abadi"/>
              </a:rPr>
              <a:t>Total Payload Mass carried by boosters launched by NASA</a:t>
            </a:r>
          </a:p>
          <a:p>
            <a:pPr lvl="1">
              <a:lnSpc>
                <a:spcPct val="100000"/>
              </a:lnSpc>
              <a:spcBef>
                <a:spcPts val="1400"/>
              </a:spcBef>
            </a:pPr>
            <a:r>
              <a:rPr lang="en-US" sz="1200" dirty="0">
                <a:solidFill>
                  <a:schemeClr val="accent3">
                    <a:lumMod val="25000"/>
                  </a:schemeClr>
                </a:solidFill>
                <a:latin typeface="Abadi"/>
              </a:rPr>
              <a:t>Average payload mass carried by booster version F9 v1.1</a:t>
            </a:r>
          </a:p>
          <a:p>
            <a:pPr lvl="1">
              <a:lnSpc>
                <a:spcPct val="100000"/>
              </a:lnSpc>
              <a:spcBef>
                <a:spcPts val="1400"/>
              </a:spcBef>
            </a:pPr>
            <a:r>
              <a:rPr lang="en-US" sz="1200" dirty="0">
                <a:solidFill>
                  <a:schemeClr val="accent3">
                    <a:lumMod val="25000"/>
                  </a:schemeClr>
                </a:solidFill>
                <a:latin typeface="Abadi"/>
              </a:rPr>
              <a:t>First successful landing date</a:t>
            </a:r>
          </a:p>
          <a:p>
            <a:pPr lvl="1">
              <a:lnSpc>
                <a:spcPct val="100000"/>
              </a:lnSpc>
              <a:spcBef>
                <a:spcPts val="1400"/>
              </a:spcBef>
            </a:pPr>
            <a:r>
              <a:rPr lang="en-US" sz="1200" dirty="0">
                <a:solidFill>
                  <a:schemeClr val="accent3">
                    <a:lumMod val="25000"/>
                  </a:schemeClr>
                </a:solidFill>
                <a:latin typeface="Abadi"/>
              </a:rPr>
              <a:t>Names of the boosters with success in drone ship w/payload &gt;4K but &lt;6K lbs.</a:t>
            </a:r>
          </a:p>
          <a:p>
            <a:pPr lvl="1">
              <a:lnSpc>
                <a:spcPct val="100000"/>
              </a:lnSpc>
              <a:spcBef>
                <a:spcPts val="1400"/>
              </a:spcBef>
            </a:pPr>
            <a:r>
              <a:rPr lang="en-US" sz="1200" dirty="0">
                <a:solidFill>
                  <a:schemeClr val="accent3">
                    <a:lumMod val="25000"/>
                  </a:schemeClr>
                </a:solidFill>
                <a:latin typeface="Abadi"/>
              </a:rPr>
              <a:t>Total # of successful and failure mission outcomes. </a:t>
            </a:r>
          </a:p>
          <a:p>
            <a:pPr lvl="1">
              <a:lnSpc>
                <a:spcPct val="100000"/>
              </a:lnSpc>
              <a:spcBef>
                <a:spcPts val="1400"/>
              </a:spcBef>
            </a:pPr>
            <a:r>
              <a:rPr lang="en-US" sz="1200" dirty="0">
                <a:solidFill>
                  <a:schemeClr val="accent3">
                    <a:lumMod val="25000"/>
                  </a:schemeClr>
                </a:solidFill>
                <a:latin typeface="Abadi" panose="020B0604020104020204" pitchFamily="34" charset="0"/>
              </a:rPr>
              <a:t>Names of the booster versions that had the max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of records that display Month, failure, booster version, launch site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the count of successful landing outcomes form 04/06/2010-20/03/2017</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slstolze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DS_Space_Race_Capstone.git</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0133" y="1674235"/>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on a map with circles denoting success/failed launches for each site for quick visualization. </a:t>
            </a:r>
          </a:p>
          <a:p>
            <a:pPr>
              <a:lnSpc>
                <a:spcPct val="100000"/>
              </a:lnSpc>
              <a:spcBef>
                <a:spcPts val="1400"/>
              </a:spcBef>
            </a:pPr>
            <a:r>
              <a:rPr lang="en-US" sz="2200" dirty="0">
                <a:solidFill>
                  <a:schemeClr val="accent3">
                    <a:lumMod val="25000"/>
                  </a:schemeClr>
                </a:solidFill>
                <a:latin typeface="Abadi" panose="020B0604020104020204" pitchFamily="34" charset="0"/>
              </a:rPr>
              <a:t>We then used marker clusters for high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Finally we determined the distance between launch sites </a:t>
            </a:r>
          </a:p>
          <a:p>
            <a:pPr lvl="1">
              <a:lnSpc>
                <a:spcPct val="100000"/>
              </a:lnSpc>
              <a:spcBef>
                <a:spcPts val="1400"/>
              </a:spcBef>
            </a:pPr>
            <a:r>
              <a:rPr lang="en-US" sz="1800" dirty="0">
                <a:solidFill>
                  <a:schemeClr val="accent3">
                    <a:lumMod val="25000"/>
                  </a:schemeClr>
                </a:solidFill>
                <a:latin typeface="Abadi" panose="020B0604020104020204" pitchFamily="34" charset="0"/>
              </a:rPr>
              <a:t>This is to determine if there are any correlations with logistics of location.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slstolze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DS_Space_Race_Capstone.git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3AB6039E-F6BF-38A9-72FD-4FBD7DC7E152}"/>
              </a:ext>
            </a:extLst>
          </p:cNvPr>
          <p:cNvPicPr>
            <a:picLocks noChangeAspect="1"/>
          </p:cNvPicPr>
          <p:nvPr/>
        </p:nvPicPr>
        <p:blipFill>
          <a:blip r:embed="rId3"/>
          <a:stretch>
            <a:fillRect/>
          </a:stretch>
        </p:blipFill>
        <p:spPr>
          <a:xfrm>
            <a:off x="7917024" y="2947967"/>
            <a:ext cx="4274976" cy="201592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199" y="978408"/>
            <a:ext cx="405653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Build a Dashboard with Plotly Dash</a:t>
            </a:r>
          </a:p>
        </p:txBody>
      </p:sp>
      <p:sp>
        <p:nvSpPr>
          <p:cNvPr id="17" name="Rectangle 16">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9575" y="2621645"/>
            <a:ext cx="5008506" cy="3429000"/>
          </a:xfrm>
          <a:prstGeom prst="rect">
            <a:avLst/>
          </a:prstGeom>
        </p:spPr>
        <p:txBody>
          <a:bodyPr vert="horz" lIns="91440" tIns="45720" rIns="91440" bIns="45720" rtlCol="0">
            <a:normAutofit/>
          </a:bodyPr>
          <a:lstStyle/>
          <a:p>
            <a:pPr>
              <a:spcBef>
                <a:spcPts val="1400"/>
              </a:spcBef>
            </a:pPr>
            <a:r>
              <a:rPr lang="en-US" sz="1500" dirty="0" err="1"/>
              <a:t>Plotly</a:t>
            </a:r>
            <a:r>
              <a:rPr lang="en-US" sz="1500" dirty="0"/>
              <a:t> dash was used to build an interactive dashboard</a:t>
            </a:r>
          </a:p>
          <a:p>
            <a:pPr lvl="1">
              <a:spcBef>
                <a:spcPts val="1400"/>
              </a:spcBef>
            </a:pPr>
            <a:r>
              <a:rPr lang="en-US" sz="1100" dirty="0"/>
              <a:t>Pie charts with launch totals by sites</a:t>
            </a:r>
          </a:p>
          <a:p>
            <a:pPr lvl="2">
              <a:spcBef>
                <a:spcPts val="1400"/>
              </a:spcBef>
            </a:pPr>
            <a:r>
              <a:rPr lang="en-US" sz="700" dirty="0"/>
              <a:t>Determine the site with the highest success count</a:t>
            </a:r>
          </a:p>
          <a:p>
            <a:pPr lvl="1">
              <a:spcBef>
                <a:spcPts val="1400"/>
              </a:spcBef>
            </a:pPr>
            <a:r>
              <a:rPr lang="en-US" sz="1100" dirty="0"/>
              <a:t>Scatter graph between success vs. payload mass. </a:t>
            </a:r>
          </a:p>
          <a:p>
            <a:pPr lvl="2">
              <a:spcBef>
                <a:spcPts val="1400"/>
              </a:spcBef>
            </a:pPr>
            <a:r>
              <a:rPr lang="en-US" sz="700" dirty="0"/>
              <a:t>Determine the payload mass with the highest success rate/booster version</a:t>
            </a:r>
          </a:p>
          <a:p>
            <a:pPr>
              <a:spcBef>
                <a:spcPts val="1400"/>
              </a:spcBef>
            </a:pPr>
            <a:endParaRPr lang="en-US" sz="1500" dirty="0"/>
          </a:p>
          <a:p>
            <a:pPr>
              <a:spcBef>
                <a:spcPts val="1400"/>
              </a:spcBef>
            </a:pPr>
            <a:endParaRPr lang="en-US" sz="1500" dirty="0"/>
          </a:p>
          <a:p>
            <a:pPr>
              <a:spcBef>
                <a:spcPts val="1400"/>
              </a:spcBef>
            </a:pPr>
            <a:endParaRPr lang="en-US" sz="1500" dirty="0"/>
          </a:p>
          <a:p>
            <a:pPr>
              <a:spcBef>
                <a:spcPts val="1400"/>
              </a:spcBef>
            </a:pPr>
            <a:endParaRPr lang="en-US" sz="1500" dirty="0"/>
          </a:p>
          <a:p>
            <a:pPr>
              <a:spcBef>
                <a:spcPts val="1400"/>
              </a:spcBef>
            </a:pPr>
            <a:r>
              <a:rPr lang="en-US" sz="1500" dirty="0"/>
              <a:t>https://</a:t>
            </a:r>
            <a:r>
              <a:rPr lang="en-US" sz="1500" dirty="0" err="1"/>
              <a:t>github.com</a:t>
            </a:r>
            <a:r>
              <a:rPr lang="en-US" sz="1500" dirty="0"/>
              <a:t>/</a:t>
            </a:r>
            <a:r>
              <a:rPr lang="en-US" sz="1500" dirty="0" err="1"/>
              <a:t>slstolze</a:t>
            </a:r>
            <a:r>
              <a:rPr lang="en-US" sz="1500" dirty="0"/>
              <a:t>/</a:t>
            </a:r>
            <a:r>
              <a:rPr lang="en-US" sz="1500" dirty="0" err="1"/>
              <a:t>DS_Space_Race_Capstone.git</a:t>
            </a:r>
            <a:endParaRPr lang="en-US" sz="1500" dirty="0"/>
          </a:p>
        </p:txBody>
      </p:sp>
      <p:pic>
        <p:nvPicPr>
          <p:cNvPr id="6" name="Picture 5">
            <a:extLst>
              <a:ext uri="{FF2B5EF4-FFF2-40B4-BE49-F238E27FC236}">
                <a16:creationId xmlns:a16="http://schemas.microsoft.com/office/drawing/2014/main" id="{B88079AA-DC3D-3A96-BE16-A92F3A89672A}"/>
              </a:ext>
            </a:extLst>
          </p:cNvPr>
          <p:cNvPicPr>
            <a:picLocks noChangeAspect="1"/>
          </p:cNvPicPr>
          <p:nvPr/>
        </p:nvPicPr>
        <p:blipFill>
          <a:blip r:embed="rId2"/>
          <a:stretch>
            <a:fillRect/>
          </a:stretch>
        </p:blipFill>
        <p:spPr>
          <a:xfrm>
            <a:off x="5976002" y="566928"/>
            <a:ext cx="2615073" cy="2338913"/>
          </a:xfrm>
          <a:prstGeom prst="rect">
            <a:avLst/>
          </a:prstGeom>
        </p:spPr>
      </p:pic>
      <p:pic>
        <p:nvPicPr>
          <p:cNvPr id="7" name="Picture 6">
            <a:extLst>
              <a:ext uri="{FF2B5EF4-FFF2-40B4-BE49-F238E27FC236}">
                <a16:creationId xmlns:a16="http://schemas.microsoft.com/office/drawing/2014/main" id="{CFD52BC2-AE9A-E6D4-C918-F810C6D71A6D}"/>
              </a:ext>
            </a:extLst>
          </p:cNvPr>
          <p:cNvPicPr>
            <a:picLocks noChangeAspect="1"/>
          </p:cNvPicPr>
          <p:nvPr/>
        </p:nvPicPr>
        <p:blipFill>
          <a:blip r:embed="rId3"/>
          <a:stretch>
            <a:fillRect/>
          </a:stretch>
        </p:blipFill>
        <p:spPr>
          <a:xfrm>
            <a:off x="8992196" y="564969"/>
            <a:ext cx="2814005" cy="2338914"/>
          </a:xfrm>
          <a:prstGeom prst="rect">
            <a:avLst/>
          </a:prstGeom>
        </p:spPr>
      </p:pic>
      <p:pic>
        <p:nvPicPr>
          <p:cNvPr id="8" name="Picture 7">
            <a:extLst>
              <a:ext uri="{FF2B5EF4-FFF2-40B4-BE49-F238E27FC236}">
                <a16:creationId xmlns:a16="http://schemas.microsoft.com/office/drawing/2014/main" id="{424A8861-D0DB-62BF-3BDD-67C6B32E2847}"/>
              </a:ext>
            </a:extLst>
          </p:cNvPr>
          <p:cNvPicPr>
            <a:picLocks noChangeAspect="1"/>
          </p:cNvPicPr>
          <p:nvPr/>
        </p:nvPicPr>
        <p:blipFill>
          <a:blip r:embed="rId4"/>
          <a:stretch>
            <a:fillRect/>
          </a:stretch>
        </p:blipFill>
        <p:spPr>
          <a:xfrm>
            <a:off x="5846705" y="3649856"/>
            <a:ext cx="5989328" cy="1976477"/>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15</a:t>
            </a:fld>
            <a:endParaRPr lang="en-US" sz="1200">
              <a:solidFill>
                <a:schemeClr val="tx1">
                  <a:lumMod val="50000"/>
                  <a:lumOff val="50000"/>
                </a:schemeClr>
              </a:solidFill>
              <a:latin typeface="+mn-lt"/>
            </a:endParaRPr>
          </a:p>
        </p:txBody>
      </p:sp>
      <p:sp>
        <p:nvSpPr>
          <p:cNvPr id="2" name="TextBox 1">
            <a:extLst>
              <a:ext uri="{FF2B5EF4-FFF2-40B4-BE49-F238E27FC236}">
                <a16:creationId xmlns:a16="http://schemas.microsoft.com/office/drawing/2014/main" id="{44CA1E70-D6F9-2DFC-9E01-B008254911CC}"/>
              </a:ext>
            </a:extLst>
          </p:cNvPr>
          <p:cNvSpPr txBox="1"/>
          <p:nvPr/>
        </p:nvSpPr>
        <p:spPr>
          <a:xfrm>
            <a:off x="10058400" y="18118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Logistic Regression, SVM and KNN all had the </a:t>
            </a:r>
            <a:r>
              <a:rPr lang="en-US" sz="2200" dirty="0" err="1">
                <a:solidFill>
                  <a:schemeClr val="accent3">
                    <a:lumMod val="25000"/>
                  </a:schemeClr>
                </a:solidFill>
                <a:latin typeface="Abadi" panose="020B0604020104020204" pitchFamily="34" charset="0"/>
              </a:rPr>
              <a:t>simmilar</a:t>
            </a:r>
            <a:r>
              <a:rPr lang="en-US" sz="2200" dirty="0">
                <a:solidFill>
                  <a:schemeClr val="accent3">
                    <a:lumMod val="25000"/>
                  </a:schemeClr>
                </a:solidFill>
                <a:latin typeface="Abadi" panose="020B0604020104020204" pitchFamily="34" charset="0"/>
              </a:rPr>
              <a:t> accuracy with 83.3% with the Decision Tree having the lowest with 72.2%</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146" name="Picture 2">
            <a:extLst>
              <a:ext uri="{FF2B5EF4-FFF2-40B4-BE49-F238E27FC236}">
                <a16:creationId xmlns:a16="http://schemas.microsoft.com/office/drawing/2014/main" id="{F401AD1E-E753-7555-2836-5AC63619F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97" y="2765164"/>
            <a:ext cx="4270397" cy="34117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3FB623B-06B4-56DD-7F45-081E50955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342" y="2765165"/>
            <a:ext cx="2082186" cy="177968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281883D-CC21-4DFB-423C-9E9BD1BEC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1528" y="2765164"/>
            <a:ext cx="2082186" cy="177968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80596E7-C2A1-56E4-7F7B-364E21178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9342" y="4544844"/>
            <a:ext cx="2065047" cy="176503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63E984BE-6CBA-9B1D-8036-ECC883514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994" y="4544844"/>
            <a:ext cx="2065047" cy="17650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C92F60-FAE5-B4C0-8CEB-08AB311A5795}"/>
              </a:ext>
            </a:extLst>
          </p:cNvPr>
          <p:cNvSpPr txBox="1"/>
          <p:nvPr/>
        </p:nvSpPr>
        <p:spPr>
          <a:xfrm>
            <a:off x="770010" y="6493933"/>
            <a:ext cx="5593326" cy="369332"/>
          </a:xfrm>
          <a:prstGeom prst="rect">
            <a:avLst/>
          </a:prstGeom>
          <a:noFill/>
        </p:spPr>
        <p:txBody>
          <a:bodyPr wrap="none" rtlCol="0">
            <a:spAutoFit/>
          </a:bodyPr>
          <a:lstStyle/>
          <a:p>
            <a:r>
              <a:rPr lang="en-US" dirty="0"/>
              <a:t>https://</a:t>
            </a:r>
            <a:r>
              <a:rPr lang="en-US" dirty="0" err="1"/>
              <a:t>github.com</a:t>
            </a:r>
            <a:r>
              <a:rPr lang="en-US" dirty="0"/>
              <a:t>/</a:t>
            </a:r>
            <a:r>
              <a:rPr lang="en-US" dirty="0" err="1"/>
              <a:t>slstolze</a:t>
            </a:r>
            <a:r>
              <a:rPr lang="en-US" dirty="0"/>
              <a:t>/</a:t>
            </a:r>
            <a:r>
              <a:rPr lang="en-US" dirty="0" err="1"/>
              <a:t>DS_Space_Race_Capstone.git</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Logistic Regression, KNN, and SVM models had the best accuracy with the Decision Tree coming in slightly lower.</a:t>
            </a:r>
          </a:p>
          <a:p>
            <a:pPr>
              <a:lnSpc>
                <a:spcPct val="100000"/>
              </a:lnSpc>
              <a:spcBef>
                <a:spcPts val="1400"/>
              </a:spcBef>
            </a:pPr>
            <a:r>
              <a:rPr lang="en-US" sz="2200" dirty="0">
                <a:solidFill>
                  <a:schemeClr val="accent3">
                    <a:lumMod val="25000"/>
                  </a:schemeClr>
                </a:solidFill>
                <a:latin typeface="Abadi" panose="020B0604020104020204" pitchFamily="34" charset="0"/>
              </a:rPr>
              <a:t>Payloads with lower weights performed better</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most successful launces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SSEO, ES L1 had the best success rate.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0069" y="4242816"/>
            <a:ext cx="3932238" cy="16459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launches from CCAFS SLC 40 shows a higher flight number than other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24EE92C6-2263-A7C3-89EB-6757EF317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3966"/>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95103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 loads with a lower mass mostly come from CCAFS SLC 40.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15E7237A-A0C3-1EC2-874A-F13D22965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56" y="3837205"/>
            <a:ext cx="11905488"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SSO, HEO, GEO and ES-L1 have the highest success rate.</a:t>
            </a:r>
          </a:p>
          <a:p>
            <a:pPr>
              <a:spcBef>
                <a:spcPts val="1400"/>
              </a:spcBef>
            </a:pPr>
            <a:endParaRPr lang="en-US" sz="2200" dirty="0"/>
          </a:p>
          <a:p>
            <a:pPr>
              <a:spcBef>
                <a:spcPts val="1400"/>
              </a:spcBef>
            </a:pPr>
            <a:r>
              <a:rPr lang="en-US" sz="2200" dirty="0"/>
              <a:t>Show the screenshot of the scatter plot with explanations</a:t>
            </a:r>
          </a:p>
        </p:txBody>
      </p:sp>
      <p:pic>
        <p:nvPicPr>
          <p:cNvPr id="2" name="Picture 1">
            <a:extLst>
              <a:ext uri="{FF2B5EF4-FFF2-40B4-BE49-F238E27FC236}">
                <a16:creationId xmlns:a16="http://schemas.microsoft.com/office/drawing/2014/main" id="{77D72227-CF2D-CAB5-B975-93A5DED5CCFC}"/>
              </a:ext>
            </a:extLst>
          </p:cNvPr>
          <p:cNvPicPr>
            <a:picLocks noChangeAspect="1"/>
          </p:cNvPicPr>
          <p:nvPr/>
        </p:nvPicPr>
        <p:blipFill>
          <a:blip r:embed="rId2"/>
          <a:stretch>
            <a:fillRect/>
          </a:stretch>
        </p:blipFill>
        <p:spPr>
          <a:xfrm>
            <a:off x="4654296" y="1478699"/>
            <a:ext cx="6903720" cy="390060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Orbit Type</a:t>
            </a:r>
          </a:p>
        </p:txBody>
      </p:sp>
      <p:sp>
        <p:nvSpPr>
          <p:cNvPr id="410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LEO has a relationship with higher success with higher flight numbers. </a:t>
            </a:r>
          </a:p>
          <a:p>
            <a:pPr>
              <a:spcBef>
                <a:spcPts val="1400"/>
              </a:spcBef>
            </a:pPr>
            <a:endParaRPr lang="en-US" sz="2200" dirty="0"/>
          </a:p>
          <a:p>
            <a:pPr>
              <a:spcBef>
                <a:spcPts val="1400"/>
              </a:spcBef>
            </a:pPr>
            <a:r>
              <a:rPr lang="en-US" sz="2200" dirty="0"/>
              <a:t>SSO has the best success rate</a:t>
            </a:r>
          </a:p>
        </p:txBody>
      </p:sp>
      <p:pic>
        <p:nvPicPr>
          <p:cNvPr id="4098" name="Picture 2">
            <a:extLst>
              <a:ext uri="{FF2B5EF4-FFF2-40B4-BE49-F238E27FC236}">
                <a16:creationId xmlns:a16="http://schemas.microsoft.com/office/drawing/2014/main" id="{85EA6DEB-92DC-C245-4E4B-D67051E02C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92811" y="640080"/>
            <a:ext cx="6226690"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Orbit Type</a:t>
            </a:r>
          </a:p>
        </p:txBody>
      </p:sp>
      <p:sp>
        <p:nvSpPr>
          <p:cNvPr id="51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Heavier payload success is seen with LEO and ISS</a:t>
            </a:r>
          </a:p>
          <a:p>
            <a:pPr>
              <a:spcBef>
                <a:spcPts val="1400"/>
              </a:spcBef>
            </a:pPr>
            <a:r>
              <a:rPr lang="en-US" sz="2200" dirty="0"/>
              <a:t>Low payload success with SSO and HEO is seen</a:t>
            </a:r>
          </a:p>
        </p:txBody>
      </p:sp>
      <p:pic>
        <p:nvPicPr>
          <p:cNvPr id="5122" name="Picture 2">
            <a:extLst>
              <a:ext uri="{FF2B5EF4-FFF2-40B4-BE49-F238E27FC236}">
                <a16:creationId xmlns:a16="http://schemas.microsoft.com/office/drawing/2014/main" id="{42400BD6-EF26-13BE-8918-55A09C3DBB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92811" y="640080"/>
            <a:ext cx="6226690"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Success rates have increased since 2013.</a:t>
            </a:r>
          </a:p>
          <a:p>
            <a:pPr>
              <a:spcBef>
                <a:spcPts val="1400"/>
              </a:spcBef>
            </a:pPr>
            <a:endParaRPr lang="en-US" sz="2200" dirty="0"/>
          </a:p>
          <a:p>
            <a:pPr>
              <a:spcBef>
                <a:spcPts val="1400"/>
              </a:spcBef>
            </a:pPr>
            <a:r>
              <a:rPr lang="en-US" sz="2200" dirty="0"/>
              <a:t>The increasing trend has become more stabilized since 2017. </a:t>
            </a:r>
          </a:p>
        </p:txBody>
      </p:sp>
      <p:pic>
        <p:nvPicPr>
          <p:cNvPr id="2" name="Picture 1">
            <a:extLst>
              <a:ext uri="{FF2B5EF4-FFF2-40B4-BE49-F238E27FC236}">
                <a16:creationId xmlns:a16="http://schemas.microsoft.com/office/drawing/2014/main" id="{B6025D4B-89E4-E3BC-44C3-CD99E64E97DD}"/>
              </a:ext>
            </a:extLst>
          </p:cNvPr>
          <p:cNvPicPr>
            <a:picLocks noChangeAspect="1"/>
          </p:cNvPicPr>
          <p:nvPr/>
        </p:nvPicPr>
        <p:blipFill>
          <a:blip r:embed="rId2"/>
          <a:stretch>
            <a:fillRect/>
          </a:stretch>
        </p:blipFill>
        <p:spPr>
          <a:xfrm>
            <a:off x="4654296" y="1556366"/>
            <a:ext cx="6903720" cy="374526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Unique (LAUNCH_SITE) 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30FE9DB6-9C2B-31AA-D8E0-FCF47006914C}"/>
              </a:ext>
            </a:extLst>
          </p:cNvPr>
          <p:cNvPicPr>
            <a:picLocks noChangeAspect="1"/>
          </p:cNvPicPr>
          <p:nvPr/>
        </p:nvPicPr>
        <p:blipFill>
          <a:blip r:embed="rId3"/>
          <a:stretch>
            <a:fillRect/>
          </a:stretch>
        </p:blipFill>
        <p:spPr>
          <a:xfrm>
            <a:off x="770010" y="2365376"/>
            <a:ext cx="2260600" cy="20828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SPACEXTBL where (LAUNCH_SITE)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AE089EF3-49C8-F5BA-26AD-50276ACD4A0D}"/>
              </a:ext>
            </a:extLst>
          </p:cNvPr>
          <p:cNvPicPr>
            <a:picLocks noChangeAspect="1"/>
          </p:cNvPicPr>
          <p:nvPr/>
        </p:nvPicPr>
        <p:blipFill>
          <a:blip r:embed="rId3"/>
          <a:stretch>
            <a:fillRect/>
          </a:stretch>
        </p:blipFill>
        <p:spPr>
          <a:xfrm>
            <a:off x="770010" y="2595950"/>
            <a:ext cx="7772400" cy="22513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as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from SPACEXTBL;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456DDA6C-5F1F-3D9F-A556-87D48AD7A841}"/>
              </a:ext>
            </a:extLst>
          </p:cNvPr>
          <p:cNvPicPr>
            <a:picLocks noChangeAspect="1"/>
          </p:cNvPicPr>
          <p:nvPr/>
        </p:nvPicPr>
        <p:blipFill>
          <a:blip r:embed="rId3"/>
          <a:stretch>
            <a:fillRect/>
          </a:stretch>
        </p:blipFill>
        <p:spPr>
          <a:xfrm>
            <a:off x="770010" y="2404533"/>
            <a:ext cx="6858000" cy="16764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as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from SPACEXTBL;</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11E9A006-4686-334C-135D-2D6FED7A34FB}"/>
              </a:ext>
            </a:extLst>
          </p:cNvPr>
          <p:cNvPicPr>
            <a:picLocks noChangeAspect="1"/>
          </p:cNvPicPr>
          <p:nvPr/>
        </p:nvPicPr>
        <p:blipFill>
          <a:blip r:embed="rId3"/>
          <a:stretch>
            <a:fillRect/>
          </a:stretch>
        </p:blipFill>
        <p:spPr>
          <a:xfrm>
            <a:off x="770010" y="2527300"/>
            <a:ext cx="6629400" cy="18034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min(DATE) from SPACEXTBL Where </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='Success (ground pad)';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3D8F4F5-CABB-5F6F-2294-E950010A05E3}"/>
              </a:ext>
            </a:extLst>
          </p:cNvPr>
          <p:cNvPicPr>
            <a:picLocks noChangeAspect="1"/>
          </p:cNvPicPr>
          <p:nvPr/>
        </p:nvPicPr>
        <p:blipFill>
          <a:blip r:embed="rId2"/>
          <a:stretch>
            <a:fillRect/>
          </a:stretch>
        </p:blipFill>
        <p:spPr>
          <a:xfrm>
            <a:off x="770010" y="2946400"/>
            <a:ext cx="3060700" cy="965200"/>
          </a:xfrm>
          <a:prstGeom prst="rect">
            <a:avLst/>
          </a:prstGeom>
        </p:spPr>
      </p:pic>
    </p:spTree>
    <p:extLst>
      <p:ext uri="{BB962C8B-B14F-4D97-AF65-F5344CB8AC3E}">
        <p14:creationId xmlns:p14="http://schemas.microsoft.com/office/powerpoint/2010/main" val="14530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00480"/>
            <a:ext cx="5960057" cy="5018870"/>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6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2">
              <a:lnSpc>
                <a:spcPct val="100000"/>
              </a:lnSpc>
              <a:spcBef>
                <a:spcPts val="1400"/>
              </a:spcBef>
            </a:pPr>
            <a:r>
              <a:rPr lang="en-US" sz="1400" dirty="0">
                <a:solidFill>
                  <a:schemeClr val="accent3">
                    <a:lumMod val="25000"/>
                  </a:schemeClr>
                </a:solidFill>
                <a:latin typeface="Abadi" panose="020B0604020104020204" pitchFamily="34" charset="0"/>
              </a:rPr>
              <a:t>API</a:t>
            </a:r>
          </a:p>
          <a:p>
            <a:pPr lvl="2">
              <a:lnSpc>
                <a:spcPct val="100000"/>
              </a:lnSpc>
              <a:spcBef>
                <a:spcPts val="1400"/>
              </a:spcBef>
            </a:pPr>
            <a:r>
              <a:rPr lang="en-US" sz="14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2">
              <a:lnSpc>
                <a:spcPct val="100000"/>
              </a:lnSpc>
              <a:spcBef>
                <a:spcPts val="1400"/>
              </a:spcBef>
            </a:pPr>
            <a:r>
              <a:rPr lang="en-US" sz="1400" dirty="0">
                <a:solidFill>
                  <a:schemeClr val="accent3">
                    <a:lumMod val="25000"/>
                  </a:schemeClr>
                </a:solidFill>
                <a:latin typeface="Abadi" panose="020B0604020104020204" pitchFamily="34" charset="0"/>
              </a:rPr>
              <a:t>SQL</a:t>
            </a:r>
          </a:p>
          <a:p>
            <a:pPr lvl="2">
              <a:lnSpc>
                <a:spcPct val="100000"/>
              </a:lnSpc>
              <a:spcBef>
                <a:spcPts val="1400"/>
              </a:spcBef>
            </a:pPr>
            <a:r>
              <a:rPr lang="en-US" sz="1400" dirty="0">
                <a:solidFill>
                  <a:schemeClr val="accent3">
                    <a:lumMod val="25000"/>
                  </a:schemeClr>
                </a:solidFill>
                <a:latin typeface="Abadi" panose="020B0604020104020204" pitchFamily="34" charset="0"/>
              </a:rPr>
              <a:t>Data Visualization </a:t>
            </a:r>
          </a:p>
          <a:p>
            <a:pPr lvl="1">
              <a:lnSpc>
                <a:spcPct val="100000"/>
              </a:lnSpc>
              <a:spcBef>
                <a:spcPts val="1400"/>
              </a:spcBef>
            </a:pPr>
            <a:r>
              <a:rPr lang="en-US" sz="1800" dirty="0">
                <a:solidFill>
                  <a:schemeClr val="accent3">
                    <a:lumMod val="25000"/>
                  </a:schemeClr>
                </a:solidFill>
                <a:latin typeface="Abadi" panose="020B0604020104020204" pitchFamily="34" charset="0"/>
              </a:rPr>
              <a:t> Interactive Visual </a:t>
            </a:r>
            <a:r>
              <a:rPr lang="en-US" sz="1800" dirty="0" err="1">
                <a:solidFill>
                  <a:schemeClr val="accent3">
                    <a:lumMod val="25000"/>
                  </a:schemeClr>
                </a:solidFill>
                <a:latin typeface="Abadi" panose="020B0604020104020204" pitchFamily="34" charset="0"/>
              </a:rPr>
              <a:t>Analitcs</a:t>
            </a:r>
            <a:r>
              <a:rPr lang="en-US" sz="1800" dirty="0">
                <a:solidFill>
                  <a:schemeClr val="accent3">
                    <a:lumMod val="25000"/>
                  </a:schemeClr>
                </a:solidFill>
                <a:latin typeface="Abadi" panose="020B0604020104020204" pitchFamily="34" charset="0"/>
              </a:rPr>
              <a:t> through Folium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 Machine Learning Predictions</a:t>
            </a:r>
          </a:p>
          <a:p>
            <a:pPr>
              <a:lnSpc>
                <a:spcPct val="100000"/>
              </a:lnSpc>
              <a:spcBef>
                <a:spcPts val="1400"/>
              </a:spcBef>
            </a:pPr>
            <a:r>
              <a:rPr lang="en-US" sz="26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700" dirty="0">
                <a:solidFill>
                  <a:schemeClr val="accent3">
                    <a:lumMod val="25000"/>
                  </a:schemeClr>
                </a:solidFill>
                <a:latin typeface="Abadi" panose="020B0604020104020204" pitchFamily="34" charset="0"/>
              </a:rPr>
              <a:t>Data Analysis</a:t>
            </a:r>
          </a:p>
          <a:p>
            <a:pPr lvl="1">
              <a:lnSpc>
                <a:spcPct val="100000"/>
              </a:lnSpc>
              <a:spcBef>
                <a:spcPts val="1400"/>
              </a:spcBef>
            </a:pPr>
            <a:r>
              <a:rPr lang="en-US" sz="1700" dirty="0">
                <a:solidFill>
                  <a:schemeClr val="accent3">
                    <a:lumMod val="25000"/>
                  </a:schemeClr>
                </a:solidFill>
                <a:latin typeface="Abadi" panose="020B0604020104020204" pitchFamily="34" charset="0"/>
              </a:rPr>
              <a:t>Predictive Analytics </a:t>
            </a:r>
          </a:p>
          <a:p>
            <a:pPr>
              <a:lnSpc>
                <a:spcPct val="100000"/>
              </a:lnSpc>
              <a:spcBef>
                <a:spcPts val="1400"/>
              </a:spcBef>
            </a:pPr>
            <a:endParaRPr lang="en-US" sz="2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BOOSTER_VERSION from SPACEXTBL where LANDING__OUTCOME='Success (drone ship)' and PAYLOAD_MASS__KG_ BETWEEN 4000 and 6000;</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470C1009-1AE6-1176-CF8C-C1B50263F7CF}"/>
              </a:ext>
            </a:extLst>
          </p:cNvPr>
          <p:cNvPicPr>
            <a:picLocks noChangeAspect="1"/>
          </p:cNvPicPr>
          <p:nvPr/>
        </p:nvPicPr>
        <p:blipFill>
          <a:blip r:embed="rId3"/>
          <a:stretch>
            <a:fillRect/>
          </a:stretch>
        </p:blipFill>
        <p:spPr>
          <a:xfrm>
            <a:off x="770010" y="3119713"/>
            <a:ext cx="1968500" cy="2222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MISSION_OUTCOME, COUNT(MISSION_OUTCOME) AS OUTCOME FROM SPACEXTBL GROUP BY MISSION_OUTCOME;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C91C60BC-403B-69CE-1FEB-3149B5692455}"/>
              </a:ext>
            </a:extLst>
          </p:cNvPr>
          <p:cNvPicPr>
            <a:picLocks noChangeAspect="1"/>
          </p:cNvPicPr>
          <p:nvPr/>
        </p:nvPicPr>
        <p:blipFill>
          <a:blip r:embed="rId3"/>
          <a:stretch>
            <a:fillRect/>
          </a:stretch>
        </p:blipFill>
        <p:spPr>
          <a:xfrm>
            <a:off x="770010" y="2959107"/>
            <a:ext cx="7772400" cy="208437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BOOSTER_VERSION as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from SPACEXTBL where PAYLOAD_MASS__KG_=(select max(PAYLOAD_MASS__KG_) from SPACEXTBL);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CF1D56BD-AC15-9D59-651F-6DB82E103ADC}"/>
              </a:ext>
            </a:extLst>
          </p:cNvPr>
          <p:cNvPicPr>
            <a:picLocks noChangeAspect="1"/>
          </p:cNvPicPr>
          <p:nvPr/>
        </p:nvPicPr>
        <p:blipFill>
          <a:blip r:embed="rId2"/>
          <a:stretch>
            <a:fillRect/>
          </a:stretch>
        </p:blipFill>
        <p:spPr>
          <a:xfrm>
            <a:off x="770010" y="2661886"/>
            <a:ext cx="7772400" cy="3564506"/>
          </a:xfrm>
          <a:prstGeom prst="rect">
            <a:avLst/>
          </a:prstGeom>
        </p:spPr>
      </p:pic>
    </p:spTree>
    <p:extLst>
      <p:ext uri="{BB962C8B-B14F-4D97-AF65-F5344CB8AC3E}">
        <p14:creationId xmlns:p14="http://schemas.microsoft.com/office/powerpoint/2010/main" val="2165043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600" dirty="0"/>
              <a:t>%</a:t>
            </a:r>
            <a:r>
              <a:rPr lang="en-US" sz="1600" dirty="0" err="1"/>
              <a:t>sql</a:t>
            </a:r>
            <a:r>
              <a:rPr lang="en-US" sz="1600" dirty="0"/>
              <a:t> SELECT DATE,MISSION_OUTCOME,BOOSTER_VERSION,LAUNCH_SITE FROM SPACEXTBL where EXTRACT(YEAR FROM DATE)='2015' order by date desc;</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2C7EB25-EFDB-64AE-B05C-56BE485D073C}"/>
              </a:ext>
            </a:extLst>
          </p:cNvPr>
          <p:cNvPicPr>
            <a:picLocks noChangeAspect="1"/>
          </p:cNvPicPr>
          <p:nvPr/>
        </p:nvPicPr>
        <p:blipFill>
          <a:blip r:embed="rId3"/>
          <a:stretch>
            <a:fillRect/>
          </a:stretch>
        </p:blipFill>
        <p:spPr>
          <a:xfrm>
            <a:off x="770010" y="2741992"/>
            <a:ext cx="7772400" cy="16292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l" rtl="0"/>
            <a:r>
              <a:rPr lang="en-US" sz="1600" b="1" i="0" dirty="0">
                <a:solidFill>
                  <a:srgbClr val="000000"/>
                </a:solidFill>
                <a:effectLst/>
                <a:latin typeface="var(--jp-code-font-family)"/>
              </a:rPr>
              <a:t>%</a:t>
            </a:r>
            <a:r>
              <a:rPr lang="en-US" sz="1600" b="1" i="0" dirty="0" err="1">
                <a:solidFill>
                  <a:srgbClr val="000000"/>
                </a:solidFill>
                <a:effectLst/>
                <a:latin typeface="var(--jp-code-font-family)"/>
              </a:rPr>
              <a:t>sql</a:t>
            </a:r>
            <a:r>
              <a:rPr lang="en-US" sz="1600" b="0" i="0" dirty="0">
                <a:solidFill>
                  <a:srgbClr val="000000"/>
                </a:solidFill>
                <a:effectLst/>
                <a:latin typeface="var(--jp-code-font-family)"/>
              </a:rPr>
              <a:t> SELECT LANDING__OUTCOME, COUNT(*) AS COUNT_LAUNCHES FROM SPACEXTBL WHERE DATE BETWEEN '2010-06-04' AND '2017-03-20' GROUP BY LANDING__OUTCOME ORDER BY COUNT_LAUNCHES DESC; </a:t>
            </a:r>
          </a:p>
          <a:p>
            <a:pPr marL="0" indent="0" algn="l">
              <a:buNone/>
            </a:pPr>
            <a:endParaRPr lang="en-US" sz="1600" b="0" i="0" dirty="0">
              <a:solidFill>
                <a:srgbClr val="000000"/>
              </a:solidFill>
              <a:effectLst/>
              <a:latin typeface="-apple-system"/>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65A57F71-94F6-1F70-6D02-18E480968452}"/>
              </a:ext>
            </a:extLst>
          </p:cNvPr>
          <p:cNvPicPr>
            <a:picLocks noChangeAspect="1"/>
          </p:cNvPicPr>
          <p:nvPr/>
        </p:nvPicPr>
        <p:blipFill>
          <a:blip r:embed="rId3"/>
          <a:stretch>
            <a:fillRect/>
          </a:stretch>
        </p:blipFill>
        <p:spPr>
          <a:xfrm>
            <a:off x="770010" y="2650528"/>
            <a:ext cx="7772400" cy="225188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kern="1200">
                <a:solidFill>
                  <a:schemeClr val="tx1"/>
                </a:solidFill>
                <a:latin typeface="+mj-lt"/>
                <a:ea typeface="+mj-ea"/>
                <a:cs typeface="+mj-cs"/>
              </a:rPr>
              <a:t>NASA Johnson Space Center and Launch Site Locations</a:t>
            </a:r>
          </a:p>
        </p:txBody>
      </p:sp>
      <p:sp>
        <p:nvSpPr>
          <p:cNvPr id="28" name="Rectangle 2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800" dirty="0"/>
              <a:t>Key locations identified on the folium map</a:t>
            </a:r>
          </a:p>
          <a:p>
            <a:pPr>
              <a:spcBef>
                <a:spcPts val="1400"/>
              </a:spcBef>
            </a:pPr>
            <a:r>
              <a:rPr lang="en-US" sz="1800" dirty="0"/>
              <a:t>JSC located in TX</a:t>
            </a:r>
          </a:p>
          <a:p>
            <a:pPr>
              <a:spcBef>
                <a:spcPts val="1400"/>
              </a:spcBef>
            </a:pPr>
            <a:r>
              <a:rPr lang="en-US" sz="1800" dirty="0" err="1"/>
              <a:t>Vandanburg</a:t>
            </a:r>
            <a:r>
              <a:rPr lang="en-US" sz="1800" dirty="0"/>
              <a:t> AFB located on west coast</a:t>
            </a:r>
          </a:p>
          <a:p>
            <a:pPr>
              <a:spcBef>
                <a:spcPts val="1400"/>
              </a:spcBef>
            </a:pPr>
            <a:r>
              <a:rPr lang="en-US" sz="1800" dirty="0"/>
              <a:t>Kennedy Space Center/Cape Canaveral  AFS  on East Coast</a:t>
            </a:r>
          </a:p>
          <a:p>
            <a:endParaRPr lang="en-US" sz="1800" dirty="0"/>
          </a:p>
        </p:txBody>
      </p:sp>
      <p:pic>
        <p:nvPicPr>
          <p:cNvPr id="7" name="Picture 6">
            <a:extLst>
              <a:ext uri="{FF2B5EF4-FFF2-40B4-BE49-F238E27FC236}">
                <a16:creationId xmlns:a16="http://schemas.microsoft.com/office/drawing/2014/main" id="{E40AE896-1B9B-F41E-12CB-727A6D0D086A}"/>
              </a:ext>
            </a:extLst>
          </p:cNvPr>
          <p:cNvPicPr>
            <a:picLocks noChangeAspect="1"/>
          </p:cNvPicPr>
          <p:nvPr/>
        </p:nvPicPr>
        <p:blipFill>
          <a:blip r:embed="rId2"/>
          <a:stretch>
            <a:fillRect/>
          </a:stretch>
        </p:blipFill>
        <p:spPr>
          <a:xfrm>
            <a:off x="5385816" y="1461146"/>
            <a:ext cx="6440424" cy="388035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219456" y="503681"/>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kern="1200" dirty="0">
                <a:solidFill>
                  <a:schemeClr val="tx1"/>
                </a:solidFill>
                <a:latin typeface="+mj-lt"/>
                <a:ea typeface="+mj-ea"/>
                <a:cs typeface="+mj-cs"/>
              </a:rPr>
              <a:t>Vandenburg AFB Launch results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755" y="1824559"/>
            <a:ext cx="4443154" cy="3492868"/>
          </a:xfrm>
          <a:prstGeom prst="rect">
            <a:avLst/>
          </a:prstGeom>
        </p:spPr>
        <p:txBody>
          <a:bodyPr vert="horz" lIns="91440" tIns="45720" rIns="91440" bIns="45720" rtlCol="0">
            <a:normAutofit/>
          </a:bodyPr>
          <a:lstStyle/>
          <a:p>
            <a:pPr>
              <a:spcBef>
                <a:spcPts val="1400"/>
              </a:spcBef>
            </a:pPr>
            <a:r>
              <a:rPr lang="en-US" sz="1800" dirty="0"/>
              <a:t>Green = Successful Launch</a:t>
            </a:r>
          </a:p>
          <a:p>
            <a:pPr>
              <a:spcBef>
                <a:spcPts val="1400"/>
              </a:spcBef>
            </a:pPr>
            <a:r>
              <a:rPr lang="en-US" sz="1800" dirty="0"/>
              <a:t>Red = Unsuccessful Launch</a:t>
            </a:r>
          </a:p>
          <a:p>
            <a:endParaRPr lang="en-US" sz="18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pic>
        <p:nvPicPr>
          <p:cNvPr id="4" name="Picture 3">
            <a:extLst>
              <a:ext uri="{FF2B5EF4-FFF2-40B4-BE49-F238E27FC236}">
                <a16:creationId xmlns:a16="http://schemas.microsoft.com/office/drawing/2014/main" id="{92782F03-5D83-D767-9C4B-E4F16159A4B3}"/>
              </a:ext>
            </a:extLst>
          </p:cNvPr>
          <p:cNvPicPr>
            <a:picLocks noChangeAspect="1"/>
          </p:cNvPicPr>
          <p:nvPr/>
        </p:nvPicPr>
        <p:blipFill>
          <a:blip r:embed="rId2"/>
          <a:stretch>
            <a:fillRect/>
          </a:stretch>
        </p:blipFill>
        <p:spPr>
          <a:xfrm>
            <a:off x="4331208" y="1378368"/>
            <a:ext cx="7772400" cy="4647205"/>
          </a:xfrm>
          <a:prstGeom prst="rect">
            <a:avLst/>
          </a:prstGeom>
        </p:spPr>
      </p:pic>
    </p:spTree>
    <p:extLst>
      <p:ext uri="{BB962C8B-B14F-4D97-AF65-F5344CB8AC3E}">
        <p14:creationId xmlns:p14="http://schemas.microsoft.com/office/powerpoint/2010/main" val="1389662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33A3DDA-041F-6F8B-2032-8DD2AE2343C2}"/>
              </a:ext>
            </a:extLst>
          </p:cNvPr>
          <p:cNvPicPr>
            <a:picLocks noChangeAspect="1"/>
          </p:cNvPicPr>
          <p:nvPr/>
        </p:nvPicPr>
        <p:blipFill rotWithShape="1">
          <a:blip r:embed="rId2"/>
          <a:srcRect l="32266" r="25298" b="1"/>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6" name="Picture 5">
            <a:extLst>
              <a:ext uri="{FF2B5EF4-FFF2-40B4-BE49-F238E27FC236}">
                <a16:creationId xmlns:a16="http://schemas.microsoft.com/office/drawing/2014/main" id="{19B7877B-0D58-FE38-178C-CF0146032430}"/>
              </a:ext>
            </a:extLst>
          </p:cNvPr>
          <p:cNvPicPr>
            <a:picLocks noChangeAspect="1"/>
          </p:cNvPicPr>
          <p:nvPr/>
        </p:nvPicPr>
        <p:blipFill rotWithShape="1">
          <a:blip r:embed="rId3"/>
          <a:srcRect r="11802" b="-2"/>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6">
            <a:extLst>
              <a:ext uri="{FF2B5EF4-FFF2-40B4-BE49-F238E27FC236}">
                <a16:creationId xmlns:a16="http://schemas.microsoft.com/office/drawing/2014/main" id="{21BFAE6B-D8C0-5551-5930-9AAE81B346D0}"/>
              </a:ext>
            </a:extLst>
          </p:cNvPr>
          <p:cNvPicPr>
            <a:picLocks noChangeAspect="1"/>
          </p:cNvPicPr>
          <p:nvPr/>
        </p:nvPicPr>
        <p:blipFill rotWithShape="1">
          <a:blip r:embed="rId4"/>
          <a:srcRect l="4409" r="7986"/>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5" name="Freeform: Shape 14">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267551" y="810098"/>
            <a:ext cx="3401568"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Launch results</a:t>
            </a:r>
          </a:p>
          <a:p>
            <a:pPr>
              <a:spcAft>
                <a:spcPts val="600"/>
              </a:spcAft>
            </a:pPr>
            <a:r>
              <a:rPr lang="en-US" sz="2800" kern="1200" dirty="0">
                <a:solidFill>
                  <a:schemeClr val="tx1"/>
                </a:solidFill>
                <a:latin typeface="+mj-lt"/>
                <a:ea typeface="+mj-ea"/>
                <a:cs typeface="+mj-cs"/>
              </a:rPr>
              <a:t>Top Left: KSC</a:t>
            </a:r>
          </a:p>
          <a:p>
            <a:pPr>
              <a:spcAft>
                <a:spcPts val="600"/>
              </a:spcAft>
            </a:pPr>
            <a:r>
              <a:rPr lang="en-US" sz="2800" dirty="0">
                <a:solidFill>
                  <a:schemeClr val="tx1"/>
                </a:solidFill>
                <a:latin typeface="+mj-lt"/>
                <a:ea typeface="+mj-ea"/>
                <a:cs typeface="+mj-cs"/>
              </a:rPr>
              <a:t>Bottom Left/Right: CCAFS</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8056" y="2258568"/>
            <a:ext cx="2807208" cy="3922776"/>
          </a:xfrm>
          <a:prstGeom prst="rect">
            <a:avLst/>
          </a:prstGeom>
        </p:spPr>
        <p:txBody>
          <a:bodyPr vert="horz" lIns="91440" tIns="45720" rIns="91440" bIns="45720" rtlCol="0">
            <a:normAutofit/>
          </a:bodyPr>
          <a:lstStyle/>
          <a:p>
            <a:pPr>
              <a:spcBef>
                <a:spcPts val="1400"/>
              </a:spcBef>
            </a:pPr>
            <a:r>
              <a:rPr lang="en-US" sz="1700"/>
              <a:t>Green = Successful Launch</a:t>
            </a:r>
          </a:p>
          <a:p>
            <a:pPr>
              <a:spcBef>
                <a:spcPts val="1400"/>
              </a:spcBef>
            </a:pPr>
            <a:r>
              <a:rPr lang="en-US" sz="1700"/>
              <a:t>Red = Unsuccessful Launch</a:t>
            </a:r>
          </a:p>
          <a:p>
            <a:endParaRPr lang="en-US" sz="17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0165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38</a:t>
            </a:fld>
            <a:endParaRPr lang="en-US" sz="1200">
              <a:solidFill>
                <a:schemeClr val="bg1"/>
              </a:solidFill>
              <a:latin typeface="+mn-lt"/>
            </a:endParaRPr>
          </a:p>
        </p:txBody>
      </p:sp>
    </p:spTree>
    <p:extLst>
      <p:ext uri="{BB962C8B-B14F-4D97-AF65-F5344CB8AC3E}">
        <p14:creationId xmlns:p14="http://schemas.microsoft.com/office/powerpoint/2010/main" val="1720865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6945" y="1507067"/>
            <a:ext cx="8597827" cy="7646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Distance in Miles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significant areas from Launch Site CCAFS</a:t>
            </a:r>
          </a:p>
        </p:txBody>
      </p:sp>
      <p:pic>
        <p:nvPicPr>
          <p:cNvPr id="2" name="Picture 1">
            <a:extLst>
              <a:ext uri="{FF2B5EF4-FFF2-40B4-BE49-F238E27FC236}">
                <a16:creationId xmlns:a16="http://schemas.microsoft.com/office/drawing/2014/main" id="{072C9E7B-D2AB-87EA-7FAC-E7936676A6C4}"/>
              </a:ext>
            </a:extLst>
          </p:cNvPr>
          <p:cNvPicPr>
            <a:picLocks noChangeAspect="1"/>
          </p:cNvPicPr>
          <p:nvPr/>
        </p:nvPicPr>
        <p:blipFill>
          <a:blip r:embed="rId3"/>
          <a:stretch>
            <a:fillRect/>
          </a:stretch>
        </p:blipFill>
        <p:spPr>
          <a:xfrm>
            <a:off x="397934" y="1858170"/>
            <a:ext cx="3886200" cy="1041400"/>
          </a:xfrm>
          <a:prstGeom prst="rect">
            <a:avLst/>
          </a:prstGeom>
        </p:spPr>
      </p:pic>
      <p:pic>
        <p:nvPicPr>
          <p:cNvPr id="4" name="Picture 3">
            <a:extLst>
              <a:ext uri="{FF2B5EF4-FFF2-40B4-BE49-F238E27FC236}">
                <a16:creationId xmlns:a16="http://schemas.microsoft.com/office/drawing/2014/main" id="{9F61FF2E-0FEE-108C-E19B-4CC4FCD18B4B}"/>
              </a:ext>
            </a:extLst>
          </p:cNvPr>
          <p:cNvPicPr>
            <a:picLocks noChangeAspect="1"/>
          </p:cNvPicPr>
          <p:nvPr/>
        </p:nvPicPr>
        <p:blipFill>
          <a:blip r:embed="rId4"/>
          <a:stretch>
            <a:fillRect/>
          </a:stretch>
        </p:blipFill>
        <p:spPr>
          <a:xfrm>
            <a:off x="5180687" y="1321608"/>
            <a:ext cx="6613379" cy="3956425"/>
          </a:xfrm>
          <a:prstGeom prst="rect">
            <a:avLst/>
          </a:prstGeom>
        </p:spPr>
      </p:pic>
      <p:pic>
        <p:nvPicPr>
          <p:cNvPr id="6" name="Picture 5">
            <a:extLst>
              <a:ext uri="{FF2B5EF4-FFF2-40B4-BE49-F238E27FC236}">
                <a16:creationId xmlns:a16="http://schemas.microsoft.com/office/drawing/2014/main" id="{38BD0E6E-E30F-EE17-CC97-E74885682665}"/>
              </a:ext>
            </a:extLst>
          </p:cNvPr>
          <p:cNvPicPr>
            <a:picLocks noChangeAspect="1"/>
          </p:cNvPicPr>
          <p:nvPr/>
        </p:nvPicPr>
        <p:blipFill>
          <a:blip r:embed="rId5"/>
          <a:stretch>
            <a:fillRect/>
          </a:stretch>
        </p:blipFill>
        <p:spPr>
          <a:xfrm>
            <a:off x="62821" y="3429000"/>
            <a:ext cx="5736295" cy="343472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76400"/>
            <a:ext cx="10014103" cy="4750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By introducing the ability to reuse the first stage booster, SpaceX has shown to be a more cost-effective means of rocket launches by utilizing the Falcon 9 and reducing the cost to nearly 1/3 of the competitions saving customers over 100 million dollars per launch.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SpaceY</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is at the heels of SpaceX in similar feats, so if we are able to conclude the price of each one of our launches, we can compete more effectively. By utilizing machine learning models, we can determine the likelihood of SpaceX being able to reuse the first stage. </a:t>
            </a:r>
          </a:p>
          <a:p>
            <a:pPr marL="457200" lvl="1" indent="0">
              <a:spcBef>
                <a:spcPts val="1400"/>
              </a:spcBef>
              <a:buNone/>
            </a:pPr>
            <a:endParaRPr lang="en-US" sz="18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Determinants of first stage landing success</a:t>
            </a:r>
          </a:p>
          <a:p>
            <a:pPr lvl="1">
              <a:spcBef>
                <a:spcPts val="1400"/>
              </a:spcBef>
            </a:pPr>
            <a:r>
              <a:rPr lang="en-US" sz="1800" dirty="0">
                <a:solidFill>
                  <a:schemeClr val="accent3">
                    <a:lumMod val="25000"/>
                  </a:schemeClr>
                </a:solidFill>
                <a:latin typeface="Abadi" panose="020B0604020104020204" pitchFamily="34" charset="0"/>
              </a:rPr>
              <a:t>What the determinant conditions need to be for a success</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pie chart highlights the significance in success rates between launch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a:t>
            </a:r>
          </a:p>
        </p:txBody>
      </p:sp>
      <p:pic>
        <p:nvPicPr>
          <p:cNvPr id="2" name="Picture 1">
            <a:extLst>
              <a:ext uri="{FF2B5EF4-FFF2-40B4-BE49-F238E27FC236}">
                <a16:creationId xmlns:a16="http://schemas.microsoft.com/office/drawing/2014/main" id="{7C38733F-4F84-BB53-44C3-611BC8066279}"/>
              </a:ext>
            </a:extLst>
          </p:cNvPr>
          <p:cNvPicPr>
            <a:picLocks noChangeAspect="1"/>
          </p:cNvPicPr>
          <p:nvPr/>
        </p:nvPicPr>
        <p:blipFill>
          <a:blip r:embed="rId3"/>
          <a:stretch>
            <a:fillRect/>
          </a:stretch>
        </p:blipFill>
        <p:spPr>
          <a:xfrm>
            <a:off x="3477229" y="2732248"/>
            <a:ext cx="4131234" cy="369496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highest success rate, and it is broken down in this pie chart even further.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LC-38A</a:t>
            </a:r>
          </a:p>
        </p:txBody>
      </p:sp>
      <p:pic>
        <p:nvPicPr>
          <p:cNvPr id="2" name="Picture 1">
            <a:extLst>
              <a:ext uri="{FF2B5EF4-FFF2-40B4-BE49-F238E27FC236}">
                <a16:creationId xmlns:a16="http://schemas.microsoft.com/office/drawing/2014/main" id="{27EB9598-6EAC-1601-8485-A9C6186053D9}"/>
              </a:ext>
            </a:extLst>
          </p:cNvPr>
          <p:cNvPicPr>
            <a:picLocks noChangeAspect="1"/>
          </p:cNvPicPr>
          <p:nvPr/>
        </p:nvPicPr>
        <p:blipFill>
          <a:blip r:embed="rId3"/>
          <a:stretch>
            <a:fillRect/>
          </a:stretch>
        </p:blipFill>
        <p:spPr>
          <a:xfrm>
            <a:off x="5389206" y="2827080"/>
            <a:ext cx="4331406" cy="360013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These two charts are the success count per class and by breaking them down between payload weights, we can see that the lower payload weights had a more significant success </a:t>
            </a:r>
            <a:r>
              <a:rPr lang="en-US" sz="2200" dirty="0" err="1">
                <a:solidFill>
                  <a:schemeClr val="accent3">
                    <a:lumMod val="25000"/>
                  </a:schemeClr>
                </a:solidFill>
                <a:latin typeface="Abadi"/>
              </a:rPr>
              <a:t>corilation</a:t>
            </a: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Success by Class</a:t>
            </a:r>
          </a:p>
        </p:txBody>
      </p:sp>
      <p:pic>
        <p:nvPicPr>
          <p:cNvPr id="4" name="Picture 3">
            <a:extLst>
              <a:ext uri="{FF2B5EF4-FFF2-40B4-BE49-F238E27FC236}">
                <a16:creationId xmlns:a16="http://schemas.microsoft.com/office/drawing/2014/main" id="{74989508-9FBC-4A52-8133-CC75749EFFF8}"/>
              </a:ext>
            </a:extLst>
          </p:cNvPr>
          <p:cNvPicPr>
            <a:picLocks noChangeAspect="1"/>
          </p:cNvPicPr>
          <p:nvPr/>
        </p:nvPicPr>
        <p:blipFill>
          <a:blip r:embed="rId2"/>
          <a:stretch>
            <a:fillRect/>
          </a:stretch>
        </p:blipFill>
        <p:spPr>
          <a:xfrm>
            <a:off x="577764" y="3410582"/>
            <a:ext cx="5481509" cy="2425567"/>
          </a:xfrm>
          <a:prstGeom prst="rect">
            <a:avLst/>
          </a:prstGeom>
        </p:spPr>
      </p:pic>
      <p:pic>
        <p:nvPicPr>
          <p:cNvPr id="6" name="Picture 5">
            <a:extLst>
              <a:ext uri="{FF2B5EF4-FFF2-40B4-BE49-F238E27FC236}">
                <a16:creationId xmlns:a16="http://schemas.microsoft.com/office/drawing/2014/main" id="{5C9922B3-87F8-5E0A-65CA-BF913EEAC883}"/>
              </a:ext>
            </a:extLst>
          </p:cNvPr>
          <p:cNvPicPr>
            <a:picLocks noChangeAspect="1"/>
          </p:cNvPicPr>
          <p:nvPr/>
        </p:nvPicPr>
        <p:blipFill>
          <a:blip r:embed="rId3"/>
          <a:stretch>
            <a:fillRect/>
          </a:stretch>
        </p:blipFill>
        <p:spPr>
          <a:xfrm>
            <a:off x="6218762" y="3429000"/>
            <a:ext cx="5523082" cy="2388732"/>
          </a:xfrm>
          <a:prstGeom prst="rect">
            <a:avLst/>
          </a:prstGeom>
        </p:spPr>
      </p:pic>
    </p:spTree>
    <p:extLst>
      <p:ext uri="{BB962C8B-B14F-4D97-AF65-F5344CB8AC3E}">
        <p14:creationId xmlns:p14="http://schemas.microsoft.com/office/powerpoint/2010/main" val="452821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Logistic Regression and SVM had the highest accuracy with 94.4% while the KNN had 88.8% and the Decision Tree had the lowest with 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1" name="Picture 2">
            <a:extLst>
              <a:ext uri="{FF2B5EF4-FFF2-40B4-BE49-F238E27FC236}">
                <a16:creationId xmlns:a16="http://schemas.microsoft.com/office/drawing/2014/main" id="{A5706002-C450-ECA7-2358-B7EAC2323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082114"/>
            <a:ext cx="4270397" cy="3411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Logistic Regression, SVM, and KNN can distinguish between the different classes, and that all models have a high false positive. The Decision tree was the most </a:t>
            </a:r>
            <a:r>
              <a:rPr lang="en-US" sz="2200" dirty="0" err="1">
                <a:solidFill>
                  <a:schemeClr val="accent3">
                    <a:lumMod val="25000"/>
                  </a:schemeClr>
                </a:solidFill>
                <a:latin typeface="Abadi" panose="020B0604020104020204" pitchFamily="34" charset="0"/>
              </a:rPr>
              <a:t>inacurate</a:t>
            </a:r>
            <a:r>
              <a:rPr lang="en-US" sz="2200" dirty="0">
                <a:solidFill>
                  <a:schemeClr val="accent3">
                    <a:lumMod val="25000"/>
                  </a:schemeClr>
                </a:solidFill>
                <a:latin typeface="Abadi" panose="020B0604020104020204" pitchFamily="34" charset="0"/>
              </a:rPr>
              <a:t> having higher false negatives.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8" name="TextBox 7">
            <a:extLst>
              <a:ext uri="{FF2B5EF4-FFF2-40B4-BE49-F238E27FC236}">
                <a16:creationId xmlns:a16="http://schemas.microsoft.com/office/drawing/2014/main" id="{D6CF983F-5793-7EAE-D1EB-0105B69F014A}"/>
              </a:ext>
            </a:extLst>
          </p:cNvPr>
          <p:cNvSpPr txBox="1"/>
          <p:nvPr/>
        </p:nvSpPr>
        <p:spPr>
          <a:xfrm>
            <a:off x="469747" y="3152804"/>
            <a:ext cx="2065866" cy="369332"/>
          </a:xfrm>
          <a:prstGeom prst="rect">
            <a:avLst/>
          </a:prstGeom>
          <a:noFill/>
        </p:spPr>
        <p:txBody>
          <a:bodyPr wrap="square" rtlCol="0">
            <a:spAutoFit/>
          </a:bodyPr>
          <a:lstStyle/>
          <a:p>
            <a:pPr algn="ctr"/>
            <a:r>
              <a:rPr lang="en-US" dirty="0"/>
              <a:t>Log Reg</a:t>
            </a:r>
          </a:p>
        </p:txBody>
      </p:sp>
      <p:sp>
        <p:nvSpPr>
          <p:cNvPr id="10" name="TextBox 9">
            <a:extLst>
              <a:ext uri="{FF2B5EF4-FFF2-40B4-BE49-F238E27FC236}">
                <a16:creationId xmlns:a16="http://schemas.microsoft.com/office/drawing/2014/main" id="{9E0FDFB2-2995-D073-2CE1-A6F7BC1304C9}"/>
              </a:ext>
            </a:extLst>
          </p:cNvPr>
          <p:cNvSpPr txBox="1"/>
          <p:nvPr/>
        </p:nvSpPr>
        <p:spPr>
          <a:xfrm>
            <a:off x="3521148" y="3152804"/>
            <a:ext cx="2065866" cy="369332"/>
          </a:xfrm>
          <a:prstGeom prst="rect">
            <a:avLst/>
          </a:prstGeom>
          <a:noFill/>
        </p:spPr>
        <p:txBody>
          <a:bodyPr wrap="square" rtlCol="0">
            <a:spAutoFit/>
          </a:bodyPr>
          <a:lstStyle/>
          <a:p>
            <a:pPr algn="ctr"/>
            <a:r>
              <a:rPr lang="en-US" dirty="0"/>
              <a:t>SVM</a:t>
            </a:r>
          </a:p>
        </p:txBody>
      </p:sp>
      <p:sp>
        <p:nvSpPr>
          <p:cNvPr id="11" name="TextBox 10">
            <a:extLst>
              <a:ext uri="{FF2B5EF4-FFF2-40B4-BE49-F238E27FC236}">
                <a16:creationId xmlns:a16="http://schemas.microsoft.com/office/drawing/2014/main" id="{E9522D7B-C550-FD9C-2552-2C18BAB3A4C7}"/>
              </a:ext>
            </a:extLst>
          </p:cNvPr>
          <p:cNvSpPr txBox="1"/>
          <p:nvPr/>
        </p:nvSpPr>
        <p:spPr>
          <a:xfrm>
            <a:off x="6562007" y="3152804"/>
            <a:ext cx="2065866" cy="369332"/>
          </a:xfrm>
          <a:prstGeom prst="rect">
            <a:avLst/>
          </a:prstGeom>
          <a:noFill/>
        </p:spPr>
        <p:txBody>
          <a:bodyPr wrap="square" rtlCol="0">
            <a:spAutoFit/>
          </a:bodyPr>
          <a:lstStyle/>
          <a:p>
            <a:pPr algn="ctr"/>
            <a:r>
              <a:rPr lang="en-US" dirty="0"/>
              <a:t>Decision Tree</a:t>
            </a:r>
          </a:p>
        </p:txBody>
      </p:sp>
      <p:pic>
        <p:nvPicPr>
          <p:cNvPr id="13" name="Picture 4">
            <a:extLst>
              <a:ext uri="{FF2B5EF4-FFF2-40B4-BE49-F238E27FC236}">
                <a16:creationId xmlns:a16="http://schemas.microsoft.com/office/drawing/2014/main" id="{97AD2AD5-25D2-4C01-F9E9-69BD9BB2C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7" y="3556931"/>
            <a:ext cx="2912226" cy="24891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C5D41946-F4CA-1CAD-538E-603C31923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690" y="3556932"/>
            <a:ext cx="2912226" cy="24891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4C77E9A6-B7D3-C077-7A07-C03416992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0813" y="3548752"/>
            <a:ext cx="2888254" cy="24686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8640BC80-C0D8-CA35-4C5E-622F8C8AA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964" y="3556933"/>
            <a:ext cx="2888254" cy="246864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A70147-AE38-C61C-4143-98E426D0F553}"/>
              </a:ext>
            </a:extLst>
          </p:cNvPr>
          <p:cNvSpPr txBox="1"/>
          <p:nvPr/>
        </p:nvSpPr>
        <p:spPr>
          <a:xfrm>
            <a:off x="9590158" y="3152804"/>
            <a:ext cx="2065866" cy="369332"/>
          </a:xfrm>
          <a:prstGeom prst="rect">
            <a:avLst/>
          </a:prstGeom>
          <a:noFill/>
        </p:spPr>
        <p:txBody>
          <a:bodyPr wrap="square" rtlCol="0">
            <a:spAutoFit/>
          </a:bodyPr>
          <a:lstStyle/>
          <a:p>
            <a:pPr algn="ctr"/>
            <a:r>
              <a:rPr lang="en-US" dirty="0"/>
              <a:t>KNN</a:t>
            </a: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have the best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has become more successful since 2017 and the trend could continue upward with further advances </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Low payload mass has a higher success rate than heavier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The SVM, KNN, and Logistic Regression models seem to do best with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SpaceX API was utilized with the get request and decoded as a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so we can convert the data into a pandas data frame. Missing values were normalized, and the data was cleaned.</a:t>
            </a:r>
          </a:p>
          <a:p>
            <a:pPr lvl="1">
              <a:lnSpc>
                <a:spcPct val="100000"/>
              </a:lnSpc>
              <a:spcBef>
                <a:spcPts val="1400"/>
              </a:spcBef>
            </a:pP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was utilized through web scraping of Falcon 9 launch records from Wikipedia so we could convert from HTML to a pandas data frame.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We’ve gathered information from both the SpaceX REST API and Wikipedia.</a:t>
            </a:r>
          </a:p>
          <a:p>
            <a:pPr>
              <a:lnSpc>
                <a:spcPct val="100000"/>
              </a:lnSpc>
              <a:spcBef>
                <a:spcPts val="1400"/>
              </a:spcBef>
            </a:pPr>
            <a:r>
              <a:rPr lang="en-US" sz="2200" dirty="0">
                <a:solidFill>
                  <a:schemeClr val="accent3">
                    <a:lumMod val="25000"/>
                  </a:schemeClr>
                </a:solidFill>
                <a:latin typeface="Abadi" panose="020B0604020104020204" pitchFamily="34" charset="0"/>
              </a:rPr>
              <a:t>For the REST API, we extract it and as a .JSON file ands normalize the data into a .csv file.</a:t>
            </a:r>
          </a:p>
          <a:p>
            <a:pPr>
              <a:lnSpc>
                <a:spcPct val="100000"/>
              </a:lnSpc>
              <a:spcBef>
                <a:spcPts val="1400"/>
              </a:spcBef>
            </a:pPr>
            <a:r>
              <a:rPr lang="en-US" sz="2200" dirty="0">
                <a:solidFill>
                  <a:schemeClr val="accent3">
                    <a:lumMod val="25000"/>
                  </a:schemeClr>
                </a:solidFill>
                <a:latin typeface="Abadi" panose="020B0604020104020204" pitchFamily="34" charset="0"/>
              </a:rPr>
              <a:t>For the Wikipedia data, we web scrape utilizing HTML and extract it using Beautiful Soup to normalize it as a .csv file.</a:t>
            </a:r>
          </a:p>
          <a:p>
            <a:pPr>
              <a:lnSpc>
                <a:spcPct val="100000"/>
              </a:lnSpc>
              <a:spcBef>
                <a:spcPts val="1400"/>
              </a:spcBef>
            </a:pPr>
            <a:r>
              <a:rPr lang="en-US" sz="2200" dirty="0">
                <a:solidFill>
                  <a:schemeClr val="accent3">
                    <a:lumMod val="25000"/>
                  </a:schemeClr>
                </a:solidFill>
                <a:latin typeface="Abadi" panose="020B0604020104020204" pitchFamily="34" charset="0"/>
              </a:rPr>
              <a:t>From there we take both sets and consolidate it for data wrangling.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slstolze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DS_Space_Race_Capstone.git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p>
        </p:txBody>
      </p:sp>
      <p:sp>
        <p:nvSpPr>
          <p:cNvPr id="2" name="Rectangle 1">
            <a:extLst>
              <a:ext uri="{FF2B5EF4-FFF2-40B4-BE49-F238E27FC236}">
                <a16:creationId xmlns:a16="http://schemas.microsoft.com/office/drawing/2014/main" id="{2477AE6D-E435-91E4-B044-A52D9FED4175}"/>
              </a:ext>
            </a:extLst>
          </p:cNvPr>
          <p:cNvSpPr/>
          <p:nvPr/>
        </p:nvSpPr>
        <p:spPr>
          <a:xfrm>
            <a:off x="6451600" y="2082800"/>
            <a:ext cx="205232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SpaceX REST API</a:t>
            </a:r>
          </a:p>
        </p:txBody>
      </p:sp>
      <p:sp>
        <p:nvSpPr>
          <p:cNvPr id="7" name="Rectangle 6">
            <a:extLst>
              <a:ext uri="{FF2B5EF4-FFF2-40B4-BE49-F238E27FC236}">
                <a16:creationId xmlns:a16="http://schemas.microsoft.com/office/drawing/2014/main" id="{2C444C6C-5A21-796F-DDC4-CA5B8008C47C}"/>
              </a:ext>
            </a:extLst>
          </p:cNvPr>
          <p:cNvSpPr/>
          <p:nvPr/>
        </p:nvSpPr>
        <p:spPr>
          <a:xfrm>
            <a:off x="8643652" y="2082800"/>
            <a:ext cx="205232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HTML data from Wikipedia</a:t>
            </a:r>
          </a:p>
        </p:txBody>
      </p:sp>
      <p:sp>
        <p:nvSpPr>
          <p:cNvPr id="8" name="Rectangle 7">
            <a:extLst>
              <a:ext uri="{FF2B5EF4-FFF2-40B4-BE49-F238E27FC236}">
                <a16:creationId xmlns:a16="http://schemas.microsoft.com/office/drawing/2014/main" id="{A74AED36-1933-4CB2-6E57-09B03C205D98}"/>
              </a:ext>
            </a:extLst>
          </p:cNvPr>
          <p:cNvSpPr/>
          <p:nvPr/>
        </p:nvSpPr>
        <p:spPr>
          <a:xfrm>
            <a:off x="6451600" y="3068320"/>
            <a:ext cx="205232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Returns SpaceX data as .JSON</a:t>
            </a:r>
          </a:p>
        </p:txBody>
      </p:sp>
      <p:sp>
        <p:nvSpPr>
          <p:cNvPr id="9" name="Rectangle 8">
            <a:extLst>
              <a:ext uri="{FF2B5EF4-FFF2-40B4-BE49-F238E27FC236}">
                <a16:creationId xmlns:a16="http://schemas.microsoft.com/office/drawing/2014/main" id="{9A78C34E-F714-47C5-AC88-F7C7A15D42F8}"/>
              </a:ext>
            </a:extLst>
          </p:cNvPr>
          <p:cNvSpPr/>
          <p:nvPr/>
        </p:nvSpPr>
        <p:spPr>
          <a:xfrm>
            <a:off x="8643652" y="3068320"/>
            <a:ext cx="205232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using Beautiful Soup</a:t>
            </a:r>
          </a:p>
        </p:txBody>
      </p:sp>
      <p:sp>
        <p:nvSpPr>
          <p:cNvPr id="10" name="Rectangle 9">
            <a:extLst>
              <a:ext uri="{FF2B5EF4-FFF2-40B4-BE49-F238E27FC236}">
                <a16:creationId xmlns:a16="http://schemas.microsoft.com/office/drawing/2014/main" id="{BEC5FF0A-1BFD-CE21-ACE2-626702B87A8E}"/>
              </a:ext>
            </a:extLst>
          </p:cNvPr>
          <p:cNvSpPr/>
          <p:nvPr/>
        </p:nvSpPr>
        <p:spPr>
          <a:xfrm>
            <a:off x="6451600" y="3962400"/>
            <a:ext cx="205232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 data to csv</a:t>
            </a:r>
          </a:p>
        </p:txBody>
      </p:sp>
      <p:sp>
        <p:nvSpPr>
          <p:cNvPr id="11" name="Rectangle 10">
            <a:extLst>
              <a:ext uri="{FF2B5EF4-FFF2-40B4-BE49-F238E27FC236}">
                <a16:creationId xmlns:a16="http://schemas.microsoft.com/office/drawing/2014/main" id="{8891882D-C751-3C21-46BC-1EC517451173}"/>
              </a:ext>
            </a:extLst>
          </p:cNvPr>
          <p:cNvSpPr/>
          <p:nvPr/>
        </p:nvSpPr>
        <p:spPr>
          <a:xfrm>
            <a:off x="8643652" y="3962400"/>
            <a:ext cx="205232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 data to csv</a:t>
            </a:r>
          </a:p>
        </p:txBody>
      </p:sp>
      <p:sp>
        <p:nvSpPr>
          <p:cNvPr id="13" name="Rectangle 12">
            <a:extLst>
              <a:ext uri="{FF2B5EF4-FFF2-40B4-BE49-F238E27FC236}">
                <a16:creationId xmlns:a16="http://schemas.microsoft.com/office/drawing/2014/main" id="{72BEB891-6B62-E329-705C-BBE83F743110}"/>
              </a:ext>
            </a:extLst>
          </p:cNvPr>
          <p:cNvSpPr/>
          <p:nvPr/>
        </p:nvSpPr>
        <p:spPr>
          <a:xfrm>
            <a:off x="7548880" y="5191759"/>
            <a:ext cx="2052320" cy="833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prepared for consolidation and wrangling</a:t>
            </a:r>
          </a:p>
        </p:txBody>
      </p:sp>
      <p:cxnSp>
        <p:nvCxnSpPr>
          <p:cNvPr id="15" name="Straight Arrow Connector 14">
            <a:extLst>
              <a:ext uri="{FF2B5EF4-FFF2-40B4-BE49-F238E27FC236}">
                <a16:creationId xmlns:a16="http://schemas.microsoft.com/office/drawing/2014/main" id="{5B22BB5D-D5B7-49DA-88FE-81E24D477ED5}"/>
              </a:ext>
            </a:extLst>
          </p:cNvPr>
          <p:cNvCxnSpPr>
            <a:stCxn id="2" idx="2"/>
            <a:endCxn id="8" idx="0"/>
          </p:cNvCxnSpPr>
          <p:nvPr/>
        </p:nvCxnSpPr>
        <p:spPr>
          <a:xfrm>
            <a:off x="7477760" y="2804160"/>
            <a:ext cx="0" cy="264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E89C5ED-64DF-F9A7-6CF1-16EED452BEC2}"/>
              </a:ext>
            </a:extLst>
          </p:cNvPr>
          <p:cNvCxnSpPr>
            <a:cxnSpLocks/>
            <a:stCxn id="7" idx="2"/>
          </p:cNvCxnSpPr>
          <p:nvPr/>
        </p:nvCxnSpPr>
        <p:spPr>
          <a:xfrm>
            <a:off x="9669812" y="2804160"/>
            <a:ext cx="2508" cy="264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1C5D41-B8F1-EE22-F067-F33259592E3F}"/>
              </a:ext>
            </a:extLst>
          </p:cNvPr>
          <p:cNvCxnSpPr/>
          <p:nvPr/>
        </p:nvCxnSpPr>
        <p:spPr>
          <a:xfrm>
            <a:off x="7477760" y="3698240"/>
            <a:ext cx="0" cy="264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0813CB-4416-11EF-2A10-6639A45D4533}"/>
              </a:ext>
            </a:extLst>
          </p:cNvPr>
          <p:cNvCxnSpPr>
            <a:cxnSpLocks/>
          </p:cNvCxnSpPr>
          <p:nvPr/>
        </p:nvCxnSpPr>
        <p:spPr>
          <a:xfrm>
            <a:off x="9669812" y="3698240"/>
            <a:ext cx="2508" cy="264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2C4B26-7388-6AE8-37B0-39B0A2A23D7E}"/>
              </a:ext>
            </a:extLst>
          </p:cNvPr>
          <p:cNvCxnSpPr>
            <a:cxnSpLocks/>
          </p:cNvCxnSpPr>
          <p:nvPr/>
        </p:nvCxnSpPr>
        <p:spPr>
          <a:xfrm>
            <a:off x="7355840" y="4683760"/>
            <a:ext cx="1148080" cy="284481"/>
          </a:xfrm>
          <a:prstGeom prst="bentConnector3">
            <a:avLst>
              <a:gd name="adj1" fmla="val 101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ADABDBC-6D1D-4135-DD47-D37591D1F04F}"/>
              </a:ext>
            </a:extLst>
          </p:cNvPr>
          <p:cNvCxnSpPr>
            <a:cxnSpLocks/>
            <a:stCxn id="11" idx="2"/>
          </p:cNvCxnSpPr>
          <p:nvPr/>
        </p:nvCxnSpPr>
        <p:spPr>
          <a:xfrm rot="5400000">
            <a:off x="9014491" y="4312921"/>
            <a:ext cx="284483" cy="10261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19882F-F5C2-5B6D-1619-38239CF35B46}"/>
              </a:ext>
            </a:extLst>
          </p:cNvPr>
          <p:cNvCxnSpPr>
            <a:cxnSpLocks/>
            <a:endCxn id="13" idx="0"/>
          </p:cNvCxnSpPr>
          <p:nvPr/>
        </p:nvCxnSpPr>
        <p:spPr>
          <a:xfrm>
            <a:off x="8575040" y="4968241"/>
            <a:ext cx="0" cy="22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2" name="Picture 11">
            <a:extLst>
              <a:ext uri="{FF2B5EF4-FFF2-40B4-BE49-F238E27FC236}">
                <a16:creationId xmlns:a16="http://schemas.microsoft.com/office/drawing/2014/main" id="{FEFF1780-77DD-6751-368D-BC6143BBB1D9}"/>
              </a:ext>
            </a:extLst>
          </p:cNvPr>
          <p:cNvPicPr>
            <a:picLocks noChangeAspect="1"/>
          </p:cNvPicPr>
          <p:nvPr/>
        </p:nvPicPr>
        <p:blipFill>
          <a:blip r:embed="rId2"/>
          <a:stretch>
            <a:fillRect/>
          </a:stretch>
        </p:blipFill>
        <p:spPr>
          <a:xfrm>
            <a:off x="5974080" y="1424555"/>
            <a:ext cx="5989320" cy="4601018"/>
          </a:xfrm>
          <a:prstGeom prst="rect">
            <a:avLst/>
          </a:prstGeom>
        </p:spPr>
      </p:pic>
      <p:sp>
        <p:nvSpPr>
          <p:cNvPr id="14" name="Curved Right Arrow 13">
            <a:extLst>
              <a:ext uri="{FF2B5EF4-FFF2-40B4-BE49-F238E27FC236}">
                <a16:creationId xmlns:a16="http://schemas.microsoft.com/office/drawing/2014/main" id="{A9B92AAF-CC23-39EA-EC24-9BB490AC8DF7}"/>
              </a:ext>
            </a:extLst>
          </p:cNvPr>
          <p:cNvSpPr/>
          <p:nvPr/>
        </p:nvSpPr>
        <p:spPr>
          <a:xfrm flipH="1">
            <a:off x="8549360" y="1882107"/>
            <a:ext cx="780171" cy="553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Right Arrow 16">
            <a:extLst>
              <a:ext uri="{FF2B5EF4-FFF2-40B4-BE49-F238E27FC236}">
                <a16:creationId xmlns:a16="http://schemas.microsoft.com/office/drawing/2014/main" id="{7BD9AC89-ABBF-F9F1-DF25-7E0E7A42F1F7}"/>
              </a:ext>
            </a:extLst>
          </p:cNvPr>
          <p:cNvSpPr/>
          <p:nvPr/>
        </p:nvSpPr>
        <p:spPr>
          <a:xfrm>
            <a:off x="5193909" y="1571625"/>
            <a:ext cx="780171" cy="457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F9EC0007-1145-093C-BBDD-C1896504402A}"/>
              </a:ext>
            </a:extLst>
          </p:cNvPr>
          <p:cNvSpPr/>
          <p:nvPr/>
        </p:nvSpPr>
        <p:spPr>
          <a:xfrm>
            <a:off x="5682045" y="1499956"/>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0F1D0A63-BCF6-047E-0187-159090DEB828}"/>
              </a:ext>
            </a:extLst>
          </p:cNvPr>
          <p:cNvSpPr/>
          <p:nvPr/>
        </p:nvSpPr>
        <p:spPr>
          <a:xfrm>
            <a:off x="8520976" y="1841467"/>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 name="Curved Right Arrow 21">
            <a:extLst>
              <a:ext uri="{FF2B5EF4-FFF2-40B4-BE49-F238E27FC236}">
                <a16:creationId xmlns:a16="http://schemas.microsoft.com/office/drawing/2014/main" id="{5F4C6D21-B47F-EDEA-07C4-A163790779D1}"/>
              </a:ext>
            </a:extLst>
          </p:cNvPr>
          <p:cNvSpPr/>
          <p:nvPr/>
        </p:nvSpPr>
        <p:spPr>
          <a:xfrm flipH="1">
            <a:off x="8505313" y="4721788"/>
            <a:ext cx="780171" cy="553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rved Right Arrow 22">
            <a:extLst>
              <a:ext uri="{FF2B5EF4-FFF2-40B4-BE49-F238E27FC236}">
                <a16:creationId xmlns:a16="http://schemas.microsoft.com/office/drawing/2014/main" id="{674C9352-C836-17D8-CAF0-9B5D547E9368}"/>
              </a:ext>
            </a:extLst>
          </p:cNvPr>
          <p:cNvSpPr/>
          <p:nvPr/>
        </p:nvSpPr>
        <p:spPr>
          <a:xfrm>
            <a:off x="5146516" y="2543573"/>
            <a:ext cx="780171" cy="457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A14896C-2349-FAB1-4014-C523DA658380}"/>
              </a:ext>
            </a:extLst>
          </p:cNvPr>
          <p:cNvSpPr/>
          <p:nvPr/>
        </p:nvSpPr>
        <p:spPr>
          <a:xfrm>
            <a:off x="5685452" y="2482064"/>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Oval 24">
            <a:extLst>
              <a:ext uri="{FF2B5EF4-FFF2-40B4-BE49-F238E27FC236}">
                <a16:creationId xmlns:a16="http://schemas.microsoft.com/office/drawing/2014/main" id="{48B6539D-EAE5-B4BE-FE5A-728559A80C13}"/>
              </a:ext>
            </a:extLst>
          </p:cNvPr>
          <p:cNvSpPr/>
          <p:nvPr/>
        </p:nvSpPr>
        <p:spPr>
          <a:xfrm>
            <a:off x="8436289" y="4669184"/>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7" name="Curved Right Arrow 26">
            <a:extLst>
              <a:ext uri="{FF2B5EF4-FFF2-40B4-BE49-F238E27FC236}">
                <a16:creationId xmlns:a16="http://schemas.microsoft.com/office/drawing/2014/main" id="{071B7B8B-4DDF-6FA2-11F7-5C0AA16DE263}"/>
              </a:ext>
            </a:extLst>
          </p:cNvPr>
          <p:cNvSpPr/>
          <p:nvPr/>
        </p:nvSpPr>
        <p:spPr>
          <a:xfrm>
            <a:off x="5193909" y="5094932"/>
            <a:ext cx="780171" cy="457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AF4C1ED8-2DB0-FBD2-29A3-E14F4CFDD4FF}"/>
              </a:ext>
            </a:extLst>
          </p:cNvPr>
          <p:cNvSpPr/>
          <p:nvPr/>
        </p:nvSpPr>
        <p:spPr>
          <a:xfrm>
            <a:off x="5732845" y="5033423"/>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1" name="Oval 30">
            <a:extLst>
              <a:ext uri="{FF2B5EF4-FFF2-40B4-BE49-F238E27FC236}">
                <a16:creationId xmlns:a16="http://schemas.microsoft.com/office/drawing/2014/main" id="{8EC1AE27-E2C1-7D25-50A4-39016D77ECFA}"/>
              </a:ext>
            </a:extLst>
          </p:cNvPr>
          <p:cNvSpPr/>
          <p:nvPr/>
        </p:nvSpPr>
        <p:spPr>
          <a:xfrm>
            <a:off x="10482985" y="5768009"/>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2" name="Text Placeholder 2">
            <a:extLst>
              <a:ext uri="{FF2B5EF4-FFF2-40B4-BE49-F238E27FC236}">
                <a16:creationId xmlns:a16="http://schemas.microsoft.com/office/drawing/2014/main" id="{8DEA220A-B054-EA8C-1707-6331B53765F6}"/>
              </a:ext>
            </a:extLst>
          </p:cNvPr>
          <p:cNvSpPr txBox="1">
            <a:spLocks/>
          </p:cNvSpPr>
          <p:nvPr/>
        </p:nvSpPr>
        <p:spPr>
          <a:xfrm>
            <a:off x="0" y="1291082"/>
            <a:ext cx="6217922"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1. Get Response from API</a:t>
            </a:r>
          </a:p>
          <a:p>
            <a:pPr>
              <a:lnSpc>
                <a:spcPct val="100000"/>
              </a:lnSpc>
              <a:spcBef>
                <a:spcPts val="1400"/>
              </a:spcBef>
            </a:pPr>
            <a:r>
              <a:rPr lang="en-US" sz="1600" dirty="0">
                <a:solidFill>
                  <a:schemeClr val="accent3">
                    <a:lumMod val="25000"/>
                  </a:schemeClr>
                </a:solidFill>
                <a:latin typeface="Abadi"/>
              </a:rPr>
              <a:t>2. Assign response as Object and convert to .JSON file</a:t>
            </a:r>
          </a:p>
          <a:p>
            <a:pPr>
              <a:lnSpc>
                <a:spcPct val="100000"/>
              </a:lnSpc>
              <a:spcBef>
                <a:spcPts val="1400"/>
              </a:spcBef>
            </a:pPr>
            <a:r>
              <a:rPr lang="en-US" sz="1600" dirty="0">
                <a:solidFill>
                  <a:schemeClr val="accent3">
                    <a:lumMod val="25000"/>
                  </a:schemeClr>
                </a:solidFill>
                <a:latin typeface="Abadi"/>
              </a:rPr>
              <a:t>3. Clean data</a:t>
            </a:r>
          </a:p>
          <a:p>
            <a:pPr>
              <a:lnSpc>
                <a:spcPct val="100000"/>
              </a:lnSpc>
              <a:spcBef>
                <a:spcPts val="1400"/>
              </a:spcBef>
            </a:pPr>
            <a:r>
              <a:rPr lang="en-US" sz="1600" dirty="0">
                <a:solidFill>
                  <a:schemeClr val="accent3">
                    <a:lumMod val="25000"/>
                  </a:schemeClr>
                </a:solidFill>
                <a:latin typeface="Abadi"/>
              </a:rPr>
              <a:t>4. Assign list to dictionary</a:t>
            </a:r>
          </a:p>
          <a:p>
            <a:pPr>
              <a:lnSpc>
                <a:spcPct val="100000"/>
              </a:lnSpc>
              <a:spcBef>
                <a:spcPts val="1400"/>
              </a:spcBef>
            </a:pPr>
            <a:r>
              <a:rPr lang="en-US" sz="1600" dirty="0">
                <a:solidFill>
                  <a:schemeClr val="accent3">
                    <a:lumMod val="25000"/>
                  </a:schemeClr>
                </a:solidFill>
                <a:latin typeface="Abadi"/>
              </a:rPr>
              <a:t>5. Assign dictionary to data frame</a:t>
            </a:r>
          </a:p>
          <a:p>
            <a:pPr>
              <a:lnSpc>
                <a:spcPct val="100000"/>
              </a:lnSpc>
              <a:spcBef>
                <a:spcPts val="1400"/>
              </a:spcBef>
            </a:pPr>
            <a:r>
              <a:rPr lang="en-US" sz="1600" dirty="0">
                <a:solidFill>
                  <a:schemeClr val="accent3">
                    <a:lumMod val="25000"/>
                  </a:schemeClr>
                </a:solidFill>
                <a:latin typeface="Abadi"/>
              </a:rPr>
              <a:t>6. Filter data frame </a:t>
            </a:r>
          </a:p>
          <a:p>
            <a:pPr>
              <a:lnSpc>
                <a:spcPct val="100000"/>
              </a:lnSpc>
              <a:spcBef>
                <a:spcPts val="1400"/>
              </a:spcBef>
            </a:pPr>
            <a:r>
              <a:rPr lang="en-US" sz="1600" dirty="0">
                <a:solidFill>
                  <a:schemeClr val="accent3">
                    <a:lumMod val="25000"/>
                  </a:schemeClr>
                </a:solidFill>
                <a:latin typeface="Abadi"/>
              </a:rPr>
              <a:t>7. save data fame to .CSV</a:t>
            </a: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https://</a:t>
            </a:r>
            <a:r>
              <a:rPr lang="en-US" sz="1600" dirty="0" err="1">
                <a:solidFill>
                  <a:schemeClr val="accent3">
                    <a:lumMod val="25000"/>
                  </a:schemeClr>
                </a:solidFill>
                <a:latin typeface="Abadi" panose="020B0604020104020204" pitchFamily="34" charset="0"/>
              </a:rPr>
              <a:t>github.com</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slstolze</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DS_Space_Race_Capstone.git</a:t>
            </a:r>
            <a:endParaRPr lang="en-US" sz="1600" dirty="0">
              <a:solidFill>
                <a:schemeClr val="accent3">
                  <a:lumMod val="25000"/>
                </a:schemeClr>
              </a:solidFill>
              <a:latin typeface="Abadi" panose="020B0604020104020204" pitchFamily="34" charset="0"/>
            </a:endParaRPr>
          </a:p>
        </p:txBody>
      </p:sp>
      <p:sp>
        <p:nvSpPr>
          <p:cNvPr id="33" name="Curved Right Arrow 32">
            <a:extLst>
              <a:ext uri="{FF2B5EF4-FFF2-40B4-BE49-F238E27FC236}">
                <a16:creationId xmlns:a16="http://schemas.microsoft.com/office/drawing/2014/main" id="{D835B0E8-45DA-0544-D2FF-ED3A5B8C8C2C}"/>
              </a:ext>
            </a:extLst>
          </p:cNvPr>
          <p:cNvSpPr/>
          <p:nvPr/>
        </p:nvSpPr>
        <p:spPr>
          <a:xfrm flipH="1">
            <a:off x="10801473" y="5444253"/>
            <a:ext cx="780171" cy="553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00A4FB68-E3C1-F8EC-F80A-4A86DAB99DE0}"/>
              </a:ext>
            </a:extLst>
          </p:cNvPr>
          <p:cNvSpPr/>
          <p:nvPr/>
        </p:nvSpPr>
        <p:spPr>
          <a:xfrm>
            <a:off x="10669393" y="5425872"/>
            <a:ext cx="264160" cy="224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381915186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14480</TotalTime>
  <Words>1864</Words>
  <Application>Microsoft Macintosh PowerPoint</Application>
  <PresentationFormat>Widescreen</PresentationFormat>
  <Paragraphs>289</Paragraphs>
  <Slides>48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-apple-system</vt:lpstr>
      <vt:lpstr>Abadi</vt:lpstr>
      <vt:lpstr>Arial</vt:lpstr>
      <vt:lpstr>Calibri</vt:lpstr>
      <vt:lpstr>Calibri Light</vt:lpstr>
      <vt:lpstr>IBM Plex Mono SemiBold</vt:lpstr>
      <vt:lpstr>IBM Plex Mono Text</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steven stolze</cp:lastModifiedBy>
  <cp:revision>208</cp:revision>
  <dcterms:created xsi:type="dcterms:W3CDTF">2021-04-29T18:58:34Z</dcterms:created>
  <dcterms:modified xsi:type="dcterms:W3CDTF">2023-01-07T05:01:57Z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